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346" r:id="rId4"/>
    <p:sldId id="258" r:id="rId5"/>
    <p:sldId id="260" r:id="rId6"/>
    <p:sldId id="259" r:id="rId7"/>
    <p:sldId id="261" r:id="rId8"/>
    <p:sldId id="265" r:id="rId9"/>
    <p:sldId id="262" r:id="rId10"/>
    <p:sldId id="342" r:id="rId11"/>
    <p:sldId id="264" r:id="rId12"/>
    <p:sldId id="347" r:id="rId13"/>
    <p:sldId id="349" r:id="rId14"/>
    <p:sldId id="350" r:id="rId15"/>
    <p:sldId id="351" r:id="rId16"/>
    <p:sldId id="266" r:id="rId17"/>
    <p:sldId id="273" r:id="rId18"/>
    <p:sldId id="345" r:id="rId19"/>
    <p:sldId id="271" r:id="rId20"/>
    <p:sldId id="274" r:id="rId21"/>
    <p:sldId id="275" r:id="rId22"/>
    <p:sldId id="276" r:id="rId23"/>
    <p:sldId id="341" r:id="rId24"/>
    <p:sldId id="343" r:id="rId25"/>
    <p:sldId id="299" r:id="rId26"/>
    <p:sldId id="331" r:id="rId27"/>
    <p:sldId id="300" r:id="rId28"/>
    <p:sldId id="332" r:id="rId29"/>
    <p:sldId id="306" r:id="rId30"/>
    <p:sldId id="335" r:id="rId31"/>
    <p:sldId id="336" r:id="rId32"/>
    <p:sldId id="333" r:id="rId33"/>
    <p:sldId id="337" r:id="rId34"/>
    <p:sldId id="338" r:id="rId35"/>
    <p:sldId id="339" r:id="rId36"/>
    <p:sldId id="34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57"/>
    <p:restoredTop sz="94605"/>
  </p:normalViewPr>
  <p:slideViewPr>
    <p:cSldViewPr snapToGrid="0">
      <p:cViewPr varScale="1">
        <p:scale>
          <a:sx n="101" d="100"/>
          <a:sy n="101" d="100"/>
        </p:scale>
        <p:origin x="6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0182BA-D6B2-8C4C-A437-30BC8B3E8EFF}" type="datetimeFigureOut">
              <a:rPr lang="en-US" smtClean="0"/>
              <a:t>8/24/25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B5C116-8FE2-EF4A-B3C0-8D058563571F}" type="slidenum">
              <a:rPr lang="en-US" smtClean="0"/>
              <a:t>‹#›</a:t>
            </a:fld>
            <a:endParaRPr lang="en-US"/>
          </a:p>
        </p:txBody>
      </p:sp>
    </p:spTree>
    <p:extLst>
      <p:ext uri="{BB962C8B-B14F-4D97-AF65-F5344CB8AC3E}">
        <p14:creationId xmlns:p14="http://schemas.microsoft.com/office/powerpoint/2010/main" val="3973064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B5C116-8FE2-EF4A-B3C0-8D058563571F}" type="slidenum">
              <a:rPr lang="en-US" smtClean="0"/>
              <a:t>1</a:t>
            </a:fld>
            <a:endParaRPr lang="en-US"/>
          </a:p>
        </p:txBody>
      </p:sp>
    </p:spTree>
    <p:extLst>
      <p:ext uri="{BB962C8B-B14F-4D97-AF65-F5344CB8AC3E}">
        <p14:creationId xmlns:p14="http://schemas.microsoft.com/office/powerpoint/2010/main" val="3456454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B5C116-8FE2-EF4A-B3C0-8D058563571F}" type="slidenum">
              <a:rPr lang="en-US" smtClean="0"/>
              <a:t>35</a:t>
            </a:fld>
            <a:endParaRPr lang="en-US"/>
          </a:p>
        </p:txBody>
      </p:sp>
    </p:spTree>
    <p:extLst>
      <p:ext uri="{BB962C8B-B14F-4D97-AF65-F5344CB8AC3E}">
        <p14:creationId xmlns:p14="http://schemas.microsoft.com/office/powerpoint/2010/main" val="4279097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B5C116-8FE2-EF4A-B3C0-8D058563571F}" type="slidenum">
              <a:rPr lang="en-US" smtClean="0"/>
              <a:t>4</a:t>
            </a:fld>
            <a:endParaRPr lang="en-US"/>
          </a:p>
        </p:txBody>
      </p:sp>
    </p:spTree>
    <p:extLst>
      <p:ext uri="{BB962C8B-B14F-4D97-AF65-F5344CB8AC3E}">
        <p14:creationId xmlns:p14="http://schemas.microsoft.com/office/powerpoint/2010/main" val="2183176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B5C116-8FE2-EF4A-B3C0-8D058563571F}" type="slidenum">
              <a:rPr lang="en-US" smtClean="0"/>
              <a:t>5</a:t>
            </a:fld>
            <a:endParaRPr lang="en-US"/>
          </a:p>
        </p:txBody>
      </p:sp>
    </p:spTree>
    <p:extLst>
      <p:ext uri="{BB962C8B-B14F-4D97-AF65-F5344CB8AC3E}">
        <p14:creationId xmlns:p14="http://schemas.microsoft.com/office/powerpoint/2010/main" val="2288332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B5C116-8FE2-EF4A-B3C0-8D058563571F}" type="slidenum">
              <a:rPr lang="en-US" smtClean="0"/>
              <a:t>6</a:t>
            </a:fld>
            <a:endParaRPr lang="en-US"/>
          </a:p>
        </p:txBody>
      </p:sp>
    </p:spTree>
    <p:extLst>
      <p:ext uri="{BB962C8B-B14F-4D97-AF65-F5344CB8AC3E}">
        <p14:creationId xmlns:p14="http://schemas.microsoft.com/office/powerpoint/2010/main" val="45301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B5C116-8FE2-EF4A-B3C0-8D058563571F}" type="slidenum">
              <a:rPr lang="en-US" smtClean="0"/>
              <a:t>9</a:t>
            </a:fld>
            <a:endParaRPr lang="en-US"/>
          </a:p>
        </p:txBody>
      </p:sp>
    </p:spTree>
    <p:extLst>
      <p:ext uri="{BB962C8B-B14F-4D97-AF65-F5344CB8AC3E}">
        <p14:creationId xmlns:p14="http://schemas.microsoft.com/office/powerpoint/2010/main" val="4044049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B5C116-8FE2-EF4A-B3C0-8D058563571F}" type="slidenum">
              <a:rPr lang="en-US" smtClean="0"/>
              <a:t>10</a:t>
            </a:fld>
            <a:endParaRPr lang="en-US"/>
          </a:p>
        </p:txBody>
      </p:sp>
    </p:spTree>
    <p:extLst>
      <p:ext uri="{BB962C8B-B14F-4D97-AF65-F5344CB8AC3E}">
        <p14:creationId xmlns:p14="http://schemas.microsoft.com/office/powerpoint/2010/main" val="1445535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B5C116-8FE2-EF4A-B3C0-8D058563571F}" type="slidenum">
              <a:rPr lang="en-US" smtClean="0"/>
              <a:t>32</a:t>
            </a:fld>
            <a:endParaRPr lang="en-US"/>
          </a:p>
        </p:txBody>
      </p:sp>
    </p:spTree>
    <p:extLst>
      <p:ext uri="{BB962C8B-B14F-4D97-AF65-F5344CB8AC3E}">
        <p14:creationId xmlns:p14="http://schemas.microsoft.com/office/powerpoint/2010/main" val="3538252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B5C116-8FE2-EF4A-B3C0-8D058563571F}" type="slidenum">
              <a:rPr lang="en-US" smtClean="0"/>
              <a:t>33</a:t>
            </a:fld>
            <a:endParaRPr lang="en-US"/>
          </a:p>
        </p:txBody>
      </p:sp>
    </p:spTree>
    <p:extLst>
      <p:ext uri="{BB962C8B-B14F-4D97-AF65-F5344CB8AC3E}">
        <p14:creationId xmlns:p14="http://schemas.microsoft.com/office/powerpoint/2010/main" val="1224542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B5C116-8FE2-EF4A-B3C0-8D058563571F}" type="slidenum">
              <a:rPr lang="en-US" smtClean="0"/>
              <a:t>34</a:t>
            </a:fld>
            <a:endParaRPr lang="en-US"/>
          </a:p>
        </p:txBody>
      </p:sp>
    </p:spTree>
    <p:extLst>
      <p:ext uri="{BB962C8B-B14F-4D97-AF65-F5344CB8AC3E}">
        <p14:creationId xmlns:p14="http://schemas.microsoft.com/office/powerpoint/2010/main" val="3779364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FC13D-C485-B9D3-99EA-D80E4E9A91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ED7B23-2526-2A0B-6932-F92267ADD5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094BDB-E7E5-9910-C3EE-41DBC544A82B}"/>
              </a:ext>
            </a:extLst>
          </p:cNvPr>
          <p:cNvSpPr>
            <a:spLocks noGrp="1"/>
          </p:cNvSpPr>
          <p:nvPr>
            <p:ph type="dt" sz="half" idx="10"/>
          </p:nvPr>
        </p:nvSpPr>
        <p:spPr/>
        <p:txBody>
          <a:bodyPr/>
          <a:lstStyle/>
          <a:p>
            <a:fld id="{13E9B49C-C8FD-4344-8CD3-ED4C91409D68}" type="datetimeFigureOut">
              <a:rPr lang="en-US" smtClean="0"/>
              <a:t>8/24/25</a:t>
            </a:fld>
            <a:endParaRPr lang="en-US"/>
          </a:p>
        </p:txBody>
      </p:sp>
      <p:sp>
        <p:nvSpPr>
          <p:cNvPr id="5" name="Footer Placeholder 4">
            <a:extLst>
              <a:ext uri="{FF2B5EF4-FFF2-40B4-BE49-F238E27FC236}">
                <a16:creationId xmlns:a16="http://schemas.microsoft.com/office/drawing/2014/main" id="{79803192-56E2-5809-7472-0D7F875DE8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BB67CD-EF3F-F857-D34F-777CACF3B48C}"/>
              </a:ext>
            </a:extLst>
          </p:cNvPr>
          <p:cNvSpPr>
            <a:spLocks noGrp="1"/>
          </p:cNvSpPr>
          <p:nvPr>
            <p:ph type="sldNum" sz="quarter" idx="12"/>
          </p:nvPr>
        </p:nvSpPr>
        <p:spPr/>
        <p:txBody>
          <a:bodyPr/>
          <a:lstStyle/>
          <a:p>
            <a:fld id="{2C0BFA93-80F6-FA45-A2F9-95A3BC2EC460}" type="slidenum">
              <a:rPr lang="en-US" smtClean="0"/>
              <a:t>‹#›</a:t>
            </a:fld>
            <a:endParaRPr lang="en-US"/>
          </a:p>
        </p:txBody>
      </p:sp>
    </p:spTree>
    <p:extLst>
      <p:ext uri="{BB962C8B-B14F-4D97-AF65-F5344CB8AC3E}">
        <p14:creationId xmlns:p14="http://schemas.microsoft.com/office/powerpoint/2010/main" val="3738148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67BE6-9453-29ED-002A-FEE3A328C8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068097-9D96-7737-81FC-C8D04570D2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4BA2E-E4E4-9C71-BA90-B81529C5FC69}"/>
              </a:ext>
            </a:extLst>
          </p:cNvPr>
          <p:cNvSpPr>
            <a:spLocks noGrp="1"/>
          </p:cNvSpPr>
          <p:nvPr>
            <p:ph type="dt" sz="half" idx="10"/>
          </p:nvPr>
        </p:nvSpPr>
        <p:spPr/>
        <p:txBody>
          <a:bodyPr/>
          <a:lstStyle/>
          <a:p>
            <a:fld id="{13E9B49C-C8FD-4344-8CD3-ED4C91409D68}" type="datetimeFigureOut">
              <a:rPr lang="en-US" smtClean="0"/>
              <a:t>8/24/25</a:t>
            </a:fld>
            <a:endParaRPr lang="en-US"/>
          </a:p>
        </p:txBody>
      </p:sp>
      <p:sp>
        <p:nvSpPr>
          <p:cNvPr id="5" name="Footer Placeholder 4">
            <a:extLst>
              <a:ext uri="{FF2B5EF4-FFF2-40B4-BE49-F238E27FC236}">
                <a16:creationId xmlns:a16="http://schemas.microsoft.com/office/drawing/2014/main" id="{2AC99529-4F7C-0023-1CBA-378E4F29F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9C889C-7082-9C58-C006-A02D0F0ECC77}"/>
              </a:ext>
            </a:extLst>
          </p:cNvPr>
          <p:cNvSpPr>
            <a:spLocks noGrp="1"/>
          </p:cNvSpPr>
          <p:nvPr>
            <p:ph type="sldNum" sz="quarter" idx="12"/>
          </p:nvPr>
        </p:nvSpPr>
        <p:spPr/>
        <p:txBody>
          <a:bodyPr/>
          <a:lstStyle/>
          <a:p>
            <a:fld id="{2C0BFA93-80F6-FA45-A2F9-95A3BC2EC460}" type="slidenum">
              <a:rPr lang="en-US" smtClean="0"/>
              <a:t>‹#›</a:t>
            </a:fld>
            <a:endParaRPr lang="en-US"/>
          </a:p>
        </p:txBody>
      </p:sp>
    </p:spTree>
    <p:extLst>
      <p:ext uri="{BB962C8B-B14F-4D97-AF65-F5344CB8AC3E}">
        <p14:creationId xmlns:p14="http://schemas.microsoft.com/office/powerpoint/2010/main" val="151132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DCA38A-5858-C061-82D2-23AB59B0EA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1AB83F-1485-4E39-161D-4AD3FF8833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07C601-0843-EE91-EFA1-39AC6035BCCF}"/>
              </a:ext>
            </a:extLst>
          </p:cNvPr>
          <p:cNvSpPr>
            <a:spLocks noGrp="1"/>
          </p:cNvSpPr>
          <p:nvPr>
            <p:ph type="dt" sz="half" idx="10"/>
          </p:nvPr>
        </p:nvSpPr>
        <p:spPr/>
        <p:txBody>
          <a:bodyPr/>
          <a:lstStyle/>
          <a:p>
            <a:fld id="{13E9B49C-C8FD-4344-8CD3-ED4C91409D68}" type="datetimeFigureOut">
              <a:rPr lang="en-US" smtClean="0"/>
              <a:t>8/24/25</a:t>
            </a:fld>
            <a:endParaRPr lang="en-US"/>
          </a:p>
        </p:txBody>
      </p:sp>
      <p:sp>
        <p:nvSpPr>
          <p:cNvPr id="5" name="Footer Placeholder 4">
            <a:extLst>
              <a:ext uri="{FF2B5EF4-FFF2-40B4-BE49-F238E27FC236}">
                <a16:creationId xmlns:a16="http://schemas.microsoft.com/office/drawing/2014/main" id="{5DB99449-2C62-2B36-2F54-8C14C84FA5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EBC43-AC1F-1AFF-9D37-9D0514CA7335}"/>
              </a:ext>
            </a:extLst>
          </p:cNvPr>
          <p:cNvSpPr>
            <a:spLocks noGrp="1"/>
          </p:cNvSpPr>
          <p:nvPr>
            <p:ph type="sldNum" sz="quarter" idx="12"/>
          </p:nvPr>
        </p:nvSpPr>
        <p:spPr/>
        <p:txBody>
          <a:bodyPr/>
          <a:lstStyle/>
          <a:p>
            <a:fld id="{2C0BFA93-80F6-FA45-A2F9-95A3BC2EC460}" type="slidenum">
              <a:rPr lang="en-US" smtClean="0"/>
              <a:t>‹#›</a:t>
            </a:fld>
            <a:endParaRPr lang="en-US"/>
          </a:p>
        </p:txBody>
      </p:sp>
    </p:spTree>
    <p:extLst>
      <p:ext uri="{BB962C8B-B14F-4D97-AF65-F5344CB8AC3E}">
        <p14:creationId xmlns:p14="http://schemas.microsoft.com/office/powerpoint/2010/main" val="2264314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97195-1EBD-7BCB-3B5A-91AACBD3F0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8F9648-3F9A-316C-87DB-7EE7798CA1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3FCF31-6117-AB6E-42EC-0CB56F2D810F}"/>
              </a:ext>
            </a:extLst>
          </p:cNvPr>
          <p:cNvSpPr>
            <a:spLocks noGrp="1"/>
          </p:cNvSpPr>
          <p:nvPr>
            <p:ph type="dt" sz="half" idx="10"/>
          </p:nvPr>
        </p:nvSpPr>
        <p:spPr/>
        <p:txBody>
          <a:bodyPr/>
          <a:lstStyle/>
          <a:p>
            <a:fld id="{13E9B49C-C8FD-4344-8CD3-ED4C91409D68}" type="datetimeFigureOut">
              <a:rPr lang="en-US" smtClean="0"/>
              <a:t>8/24/25</a:t>
            </a:fld>
            <a:endParaRPr lang="en-US"/>
          </a:p>
        </p:txBody>
      </p:sp>
      <p:sp>
        <p:nvSpPr>
          <p:cNvPr id="5" name="Footer Placeholder 4">
            <a:extLst>
              <a:ext uri="{FF2B5EF4-FFF2-40B4-BE49-F238E27FC236}">
                <a16:creationId xmlns:a16="http://schemas.microsoft.com/office/drawing/2014/main" id="{7F54C68E-F23A-A75B-5E8F-82B7E0135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667C07-39A5-0102-8B7C-D54FFEEAB9F1}"/>
              </a:ext>
            </a:extLst>
          </p:cNvPr>
          <p:cNvSpPr>
            <a:spLocks noGrp="1"/>
          </p:cNvSpPr>
          <p:nvPr>
            <p:ph type="sldNum" sz="quarter" idx="12"/>
          </p:nvPr>
        </p:nvSpPr>
        <p:spPr/>
        <p:txBody>
          <a:bodyPr/>
          <a:lstStyle/>
          <a:p>
            <a:fld id="{2C0BFA93-80F6-FA45-A2F9-95A3BC2EC460}" type="slidenum">
              <a:rPr lang="en-US" smtClean="0"/>
              <a:t>‹#›</a:t>
            </a:fld>
            <a:endParaRPr lang="en-US"/>
          </a:p>
        </p:txBody>
      </p:sp>
    </p:spTree>
    <p:extLst>
      <p:ext uri="{BB962C8B-B14F-4D97-AF65-F5344CB8AC3E}">
        <p14:creationId xmlns:p14="http://schemas.microsoft.com/office/powerpoint/2010/main" val="2371250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0FBF1-3B26-85B7-5B23-196D6D7AC7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EF26AA-12EA-8ABD-6EFD-D08F49B2D0E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598597-67E3-8944-18DE-66DCE81A5F6F}"/>
              </a:ext>
            </a:extLst>
          </p:cNvPr>
          <p:cNvSpPr>
            <a:spLocks noGrp="1"/>
          </p:cNvSpPr>
          <p:nvPr>
            <p:ph type="dt" sz="half" idx="10"/>
          </p:nvPr>
        </p:nvSpPr>
        <p:spPr/>
        <p:txBody>
          <a:bodyPr/>
          <a:lstStyle/>
          <a:p>
            <a:fld id="{13E9B49C-C8FD-4344-8CD3-ED4C91409D68}" type="datetimeFigureOut">
              <a:rPr lang="en-US" smtClean="0"/>
              <a:t>8/24/25</a:t>
            </a:fld>
            <a:endParaRPr lang="en-US"/>
          </a:p>
        </p:txBody>
      </p:sp>
      <p:sp>
        <p:nvSpPr>
          <p:cNvPr id="5" name="Footer Placeholder 4">
            <a:extLst>
              <a:ext uri="{FF2B5EF4-FFF2-40B4-BE49-F238E27FC236}">
                <a16:creationId xmlns:a16="http://schemas.microsoft.com/office/drawing/2014/main" id="{A6A04062-2D0B-BCFF-2512-CEB2B699E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1F9974-00DC-799D-5A39-8C4455F5E491}"/>
              </a:ext>
            </a:extLst>
          </p:cNvPr>
          <p:cNvSpPr>
            <a:spLocks noGrp="1"/>
          </p:cNvSpPr>
          <p:nvPr>
            <p:ph type="sldNum" sz="quarter" idx="12"/>
          </p:nvPr>
        </p:nvSpPr>
        <p:spPr/>
        <p:txBody>
          <a:bodyPr/>
          <a:lstStyle/>
          <a:p>
            <a:fld id="{2C0BFA93-80F6-FA45-A2F9-95A3BC2EC460}" type="slidenum">
              <a:rPr lang="en-US" smtClean="0"/>
              <a:t>‹#›</a:t>
            </a:fld>
            <a:endParaRPr lang="en-US"/>
          </a:p>
        </p:txBody>
      </p:sp>
    </p:spTree>
    <p:extLst>
      <p:ext uri="{BB962C8B-B14F-4D97-AF65-F5344CB8AC3E}">
        <p14:creationId xmlns:p14="http://schemas.microsoft.com/office/powerpoint/2010/main" val="2843666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BE502-6CAF-3BF5-BD6B-065D6AAC92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3FD2C5-EA3F-B247-6115-694CB50A27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8C6E22-BDC4-EA3F-0157-4E70E0CA8A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755765-826E-C08A-B1AE-7D0450E76A49}"/>
              </a:ext>
            </a:extLst>
          </p:cNvPr>
          <p:cNvSpPr>
            <a:spLocks noGrp="1"/>
          </p:cNvSpPr>
          <p:nvPr>
            <p:ph type="dt" sz="half" idx="10"/>
          </p:nvPr>
        </p:nvSpPr>
        <p:spPr/>
        <p:txBody>
          <a:bodyPr/>
          <a:lstStyle/>
          <a:p>
            <a:fld id="{13E9B49C-C8FD-4344-8CD3-ED4C91409D68}" type="datetimeFigureOut">
              <a:rPr lang="en-US" smtClean="0"/>
              <a:t>8/24/25</a:t>
            </a:fld>
            <a:endParaRPr lang="en-US"/>
          </a:p>
        </p:txBody>
      </p:sp>
      <p:sp>
        <p:nvSpPr>
          <p:cNvPr id="6" name="Footer Placeholder 5">
            <a:extLst>
              <a:ext uri="{FF2B5EF4-FFF2-40B4-BE49-F238E27FC236}">
                <a16:creationId xmlns:a16="http://schemas.microsoft.com/office/drawing/2014/main" id="{04F0ED42-71C9-96FD-9AC7-BBBB1E8052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298970-A713-3810-1656-9A49740562B0}"/>
              </a:ext>
            </a:extLst>
          </p:cNvPr>
          <p:cNvSpPr>
            <a:spLocks noGrp="1"/>
          </p:cNvSpPr>
          <p:nvPr>
            <p:ph type="sldNum" sz="quarter" idx="12"/>
          </p:nvPr>
        </p:nvSpPr>
        <p:spPr/>
        <p:txBody>
          <a:bodyPr/>
          <a:lstStyle/>
          <a:p>
            <a:fld id="{2C0BFA93-80F6-FA45-A2F9-95A3BC2EC460}" type="slidenum">
              <a:rPr lang="en-US" smtClean="0"/>
              <a:t>‹#›</a:t>
            </a:fld>
            <a:endParaRPr lang="en-US"/>
          </a:p>
        </p:txBody>
      </p:sp>
    </p:spTree>
    <p:extLst>
      <p:ext uri="{BB962C8B-B14F-4D97-AF65-F5344CB8AC3E}">
        <p14:creationId xmlns:p14="http://schemas.microsoft.com/office/powerpoint/2010/main" val="4098197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AEFE3-7F3D-1B88-EFDA-38CEB24904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19FB26-F14D-71C1-7811-FFF97C3205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BA1E4B-1C15-4FB7-4E18-041EB41BCE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7C11D1-5A46-1743-FF30-5B7AA77149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39A520-D677-A0EC-79D6-F04D6C4847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23BA99-897A-0500-AE48-09E7B8C2CC62}"/>
              </a:ext>
            </a:extLst>
          </p:cNvPr>
          <p:cNvSpPr>
            <a:spLocks noGrp="1"/>
          </p:cNvSpPr>
          <p:nvPr>
            <p:ph type="dt" sz="half" idx="10"/>
          </p:nvPr>
        </p:nvSpPr>
        <p:spPr/>
        <p:txBody>
          <a:bodyPr/>
          <a:lstStyle/>
          <a:p>
            <a:fld id="{13E9B49C-C8FD-4344-8CD3-ED4C91409D68}" type="datetimeFigureOut">
              <a:rPr lang="en-US" smtClean="0"/>
              <a:t>8/24/25</a:t>
            </a:fld>
            <a:endParaRPr lang="en-US"/>
          </a:p>
        </p:txBody>
      </p:sp>
      <p:sp>
        <p:nvSpPr>
          <p:cNvPr id="8" name="Footer Placeholder 7">
            <a:extLst>
              <a:ext uri="{FF2B5EF4-FFF2-40B4-BE49-F238E27FC236}">
                <a16:creationId xmlns:a16="http://schemas.microsoft.com/office/drawing/2014/main" id="{52E3C3F4-F2F2-C2AF-D951-2143C2AC1A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081BF2-C18C-5BCE-8867-97369A7EA568}"/>
              </a:ext>
            </a:extLst>
          </p:cNvPr>
          <p:cNvSpPr>
            <a:spLocks noGrp="1"/>
          </p:cNvSpPr>
          <p:nvPr>
            <p:ph type="sldNum" sz="quarter" idx="12"/>
          </p:nvPr>
        </p:nvSpPr>
        <p:spPr/>
        <p:txBody>
          <a:bodyPr/>
          <a:lstStyle/>
          <a:p>
            <a:fld id="{2C0BFA93-80F6-FA45-A2F9-95A3BC2EC460}" type="slidenum">
              <a:rPr lang="en-US" smtClean="0"/>
              <a:t>‹#›</a:t>
            </a:fld>
            <a:endParaRPr lang="en-US"/>
          </a:p>
        </p:txBody>
      </p:sp>
    </p:spTree>
    <p:extLst>
      <p:ext uri="{BB962C8B-B14F-4D97-AF65-F5344CB8AC3E}">
        <p14:creationId xmlns:p14="http://schemas.microsoft.com/office/powerpoint/2010/main" val="2603861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D803A-82FE-540F-04AD-04E5BC92E5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2AE2E6-A597-C016-7335-DDE3857CEBF7}"/>
              </a:ext>
            </a:extLst>
          </p:cNvPr>
          <p:cNvSpPr>
            <a:spLocks noGrp="1"/>
          </p:cNvSpPr>
          <p:nvPr>
            <p:ph type="dt" sz="half" idx="10"/>
          </p:nvPr>
        </p:nvSpPr>
        <p:spPr/>
        <p:txBody>
          <a:bodyPr/>
          <a:lstStyle/>
          <a:p>
            <a:fld id="{13E9B49C-C8FD-4344-8CD3-ED4C91409D68}" type="datetimeFigureOut">
              <a:rPr lang="en-US" smtClean="0"/>
              <a:t>8/24/25</a:t>
            </a:fld>
            <a:endParaRPr lang="en-US"/>
          </a:p>
        </p:txBody>
      </p:sp>
      <p:sp>
        <p:nvSpPr>
          <p:cNvPr id="4" name="Footer Placeholder 3">
            <a:extLst>
              <a:ext uri="{FF2B5EF4-FFF2-40B4-BE49-F238E27FC236}">
                <a16:creationId xmlns:a16="http://schemas.microsoft.com/office/drawing/2014/main" id="{9616C399-5561-EB63-F9FA-82FD2E4F85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B7DC75-D761-8046-6EA3-3C54C6602799}"/>
              </a:ext>
            </a:extLst>
          </p:cNvPr>
          <p:cNvSpPr>
            <a:spLocks noGrp="1"/>
          </p:cNvSpPr>
          <p:nvPr>
            <p:ph type="sldNum" sz="quarter" idx="12"/>
          </p:nvPr>
        </p:nvSpPr>
        <p:spPr/>
        <p:txBody>
          <a:bodyPr/>
          <a:lstStyle/>
          <a:p>
            <a:fld id="{2C0BFA93-80F6-FA45-A2F9-95A3BC2EC460}" type="slidenum">
              <a:rPr lang="en-US" smtClean="0"/>
              <a:t>‹#›</a:t>
            </a:fld>
            <a:endParaRPr lang="en-US"/>
          </a:p>
        </p:txBody>
      </p:sp>
    </p:spTree>
    <p:extLst>
      <p:ext uri="{BB962C8B-B14F-4D97-AF65-F5344CB8AC3E}">
        <p14:creationId xmlns:p14="http://schemas.microsoft.com/office/powerpoint/2010/main" val="3582946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0F3204-AE45-9D32-CF50-26F1909D7018}"/>
              </a:ext>
            </a:extLst>
          </p:cNvPr>
          <p:cNvSpPr>
            <a:spLocks noGrp="1"/>
          </p:cNvSpPr>
          <p:nvPr>
            <p:ph type="dt" sz="half" idx="10"/>
          </p:nvPr>
        </p:nvSpPr>
        <p:spPr/>
        <p:txBody>
          <a:bodyPr/>
          <a:lstStyle/>
          <a:p>
            <a:fld id="{13E9B49C-C8FD-4344-8CD3-ED4C91409D68}" type="datetimeFigureOut">
              <a:rPr lang="en-US" smtClean="0"/>
              <a:t>8/24/25</a:t>
            </a:fld>
            <a:endParaRPr lang="en-US"/>
          </a:p>
        </p:txBody>
      </p:sp>
      <p:sp>
        <p:nvSpPr>
          <p:cNvPr id="3" name="Footer Placeholder 2">
            <a:extLst>
              <a:ext uri="{FF2B5EF4-FFF2-40B4-BE49-F238E27FC236}">
                <a16:creationId xmlns:a16="http://schemas.microsoft.com/office/drawing/2014/main" id="{71BD95A8-B2D5-EADB-1C47-FFB1926049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30A1BD-7287-A602-D01E-2E738D412D29}"/>
              </a:ext>
            </a:extLst>
          </p:cNvPr>
          <p:cNvSpPr>
            <a:spLocks noGrp="1"/>
          </p:cNvSpPr>
          <p:nvPr>
            <p:ph type="sldNum" sz="quarter" idx="12"/>
          </p:nvPr>
        </p:nvSpPr>
        <p:spPr/>
        <p:txBody>
          <a:bodyPr/>
          <a:lstStyle/>
          <a:p>
            <a:fld id="{2C0BFA93-80F6-FA45-A2F9-95A3BC2EC460}" type="slidenum">
              <a:rPr lang="en-US" smtClean="0"/>
              <a:t>‹#›</a:t>
            </a:fld>
            <a:endParaRPr lang="en-US"/>
          </a:p>
        </p:txBody>
      </p:sp>
    </p:spTree>
    <p:extLst>
      <p:ext uri="{BB962C8B-B14F-4D97-AF65-F5344CB8AC3E}">
        <p14:creationId xmlns:p14="http://schemas.microsoft.com/office/powerpoint/2010/main" val="4059986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6E0CD-2F46-6818-C3F0-CCADAB2C1B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DADD57-4C79-D6D0-FB66-51CEFBADB7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EB58AD-4B41-DA2A-70C5-3099BAA4B8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73F0C8-41B5-BA77-0536-8BA68ED08D91}"/>
              </a:ext>
            </a:extLst>
          </p:cNvPr>
          <p:cNvSpPr>
            <a:spLocks noGrp="1"/>
          </p:cNvSpPr>
          <p:nvPr>
            <p:ph type="dt" sz="half" idx="10"/>
          </p:nvPr>
        </p:nvSpPr>
        <p:spPr/>
        <p:txBody>
          <a:bodyPr/>
          <a:lstStyle/>
          <a:p>
            <a:fld id="{13E9B49C-C8FD-4344-8CD3-ED4C91409D68}" type="datetimeFigureOut">
              <a:rPr lang="en-US" smtClean="0"/>
              <a:t>8/24/25</a:t>
            </a:fld>
            <a:endParaRPr lang="en-US"/>
          </a:p>
        </p:txBody>
      </p:sp>
      <p:sp>
        <p:nvSpPr>
          <p:cNvPr id="6" name="Footer Placeholder 5">
            <a:extLst>
              <a:ext uri="{FF2B5EF4-FFF2-40B4-BE49-F238E27FC236}">
                <a16:creationId xmlns:a16="http://schemas.microsoft.com/office/drawing/2014/main" id="{8EB776A6-8636-3E77-9BE8-DADC09DBE3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36611F-C2E8-BD14-00A5-38A56CB298C3}"/>
              </a:ext>
            </a:extLst>
          </p:cNvPr>
          <p:cNvSpPr>
            <a:spLocks noGrp="1"/>
          </p:cNvSpPr>
          <p:nvPr>
            <p:ph type="sldNum" sz="quarter" idx="12"/>
          </p:nvPr>
        </p:nvSpPr>
        <p:spPr/>
        <p:txBody>
          <a:bodyPr/>
          <a:lstStyle/>
          <a:p>
            <a:fld id="{2C0BFA93-80F6-FA45-A2F9-95A3BC2EC460}" type="slidenum">
              <a:rPr lang="en-US" smtClean="0"/>
              <a:t>‹#›</a:t>
            </a:fld>
            <a:endParaRPr lang="en-US"/>
          </a:p>
        </p:txBody>
      </p:sp>
    </p:spTree>
    <p:extLst>
      <p:ext uri="{BB962C8B-B14F-4D97-AF65-F5344CB8AC3E}">
        <p14:creationId xmlns:p14="http://schemas.microsoft.com/office/powerpoint/2010/main" val="2310670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0ACF2-120D-5B4B-92E9-D6DDDB6E05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334234-27D3-8B30-B909-03E904DB24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FF481E-39C7-E276-5FEC-6132C3F16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A7F9A7-9755-B9B9-95CC-5F76F16D5FC6}"/>
              </a:ext>
            </a:extLst>
          </p:cNvPr>
          <p:cNvSpPr>
            <a:spLocks noGrp="1"/>
          </p:cNvSpPr>
          <p:nvPr>
            <p:ph type="dt" sz="half" idx="10"/>
          </p:nvPr>
        </p:nvSpPr>
        <p:spPr/>
        <p:txBody>
          <a:bodyPr/>
          <a:lstStyle/>
          <a:p>
            <a:fld id="{13E9B49C-C8FD-4344-8CD3-ED4C91409D68}" type="datetimeFigureOut">
              <a:rPr lang="en-US" smtClean="0"/>
              <a:t>8/24/25</a:t>
            </a:fld>
            <a:endParaRPr lang="en-US"/>
          </a:p>
        </p:txBody>
      </p:sp>
      <p:sp>
        <p:nvSpPr>
          <p:cNvPr id="6" name="Footer Placeholder 5">
            <a:extLst>
              <a:ext uri="{FF2B5EF4-FFF2-40B4-BE49-F238E27FC236}">
                <a16:creationId xmlns:a16="http://schemas.microsoft.com/office/drawing/2014/main" id="{41E77145-B00A-818B-C157-539D33965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89EE6A-0692-79C1-4E2E-81960BE4EDB9}"/>
              </a:ext>
            </a:extLst>
          </p:cNvPr>
          <p:cNvSpPr>
            <a:spLocks noGrp="1"/>
          </p:cNvSpPr>
          <p:nvPr>
            <p:ph type="sldNum" sz="quarter" idx="12"/>
          </p:nvPr>
        </p:nvSpPr>
        <p:spPr/>
        <p:txBody>
          <a:bodyPr/>
          <a:lstStyle/>
          <a:p>
            <a:fld id="{2C0BFA93-80F6-FA45-A2F9-95A3BC2EC460}" type="slidenum">
              <a:rPr lang="en-US" smtClean="0"/>
              <a:t>‹#›</a:t>
            </a:fld>
            <a:endParaRPr lang="en-US"/>
          </a:p>
        </p:txBody>
      </p:sp>
    </p:spTree>
    <p:extLst>
      <p:ext uri="{BB962C8B-B14F-4D97-AF65-F5344CB8AC3E}">
        <p14:creationId xmlns:p14="http://schemas.microsoft.com/office/powerpoint/2010/main" val="1889955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DBBABD-0DF4-6ADE-361D-4FAE2F6C4C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F65B5A-9A96-CA1E-DE77-1E1269C1B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CB0F49-17FE-CF85-22D1-CF2C477339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3E9B49C-C8FD-4344-8CD3-ED4C91409D68}" type="datetimeFigureOut">
              <a:rPr lang="en-US" smtClean="0"/>
              <a:t>8/24/25</a:t>
            </a:fld>
            <a:endParaRPr lang="en-US"/>
          </a:p>
        </p:txBody>
      </p:sp>
      <p:sp>
        <p:nvSpPr>
          <p:cNvPr id="5" name="Footer Placeholder 4">
            <a:extLst>
              <a:ext uri="{FF2B5EF4-FFF2-40B4-BE49-F238E27FC236}">
                <a16:creationId xmlns:a16="http://schemas.microsoft.com/office/drawing/2014/main" id="{65E5ABE4-2438-57F3-F77E-B272A49E8A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5EF92FD-D28C-396F-E86B-DDBB7E4D47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C0BFA93-80F6-FA45-A2F9-95A3BC2EC460}" type="slidenum">
              <a:rPr lang="en-US" smtClean="0"/>
              <a:t>‹#›</a:t>
            </a:fld>
            <a:endParaRPr lang="en-US"/>
          </a:p>
        </p:txBody>
      </p:sp>
    </p:spTree>
    <p:extLst>
      <p:ext uri="{BB962C8B-B14F-4D97-AF65-F5344CB8AC3E}">
        <p14:creationId xmlns:p14="http://schemas.microsoft.com/office/powerpoint/2010/main" val="32376972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opencv"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alendly.com/huppert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mailto:yang.du@pitt.ed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hyperlink" Target="http://www.huppertlab.ne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A person wearing a hat&#10;&#10;Description automatically generated">
            <a:extLst>
              <a:ext uri="{FF2B5EF4-FFF2-40B4-BE49-F238E27FC236}">
                <a16:creationId xmlns:a16="http://schemas.microsoft.com/office/drawing/2014/main" id="{50ED211D-61D6-9533-FA7E-9CA0C60BC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0837" r="-2" b="2198"/>
          <a:stretch/>
        </p:blipFill>
        <p:spPr bwMode="auto">
          <a:xfrm>
            <a:off x="1" y="-6235"/>
            <a:ext cx="3255403" cy="2505456"/>
          </a:xfrm>
          <a:custGeom>
            <a:avLst/>
            <a:gdLst/>
            <a:ahLst/>
            <a:cxnLst/>
            <a:rect l="l" t="t" r="r" b="b"/>
            <a:pathLst>
              <a:path w="3255403" h="2505456">
                <a:moveTo>
                  <a:pt x="0" y="0"/>
                </a:moveTo>
                <a:lnTo>
                  <a:pt x="3255403" y="0"/>
                </a:lnTo>
                <a:lnTo>
                  <a:pt x="2094477" y="2505456"/>
                </a:lnTo>
                <a:lnTo>
                  <a:pt x="0" y="2505456"/>
                </a:lnTo>
                <a:close/>
              </a:path>
            </a:pathLst>
          </a:custGeom>
          <a:noFill/>
          <a:extLst>
            <a:ext uri="{909E8E84-426E-40DD-AFC4-6F175D3DCCD1}">
              <a14:hiddenFill xmlns:a14="http://schemas.microsoft.com/office/drawing/2010/main">
                <a:solidFill>
                  <a:srgbClr val="FFFFFF"/>
                </a:solidFill>
              </a14:hiddenFill>
            </a:ext>
          </a:extLst>
        </p:spPr>
      </p:pic>
      <p:pic>
        <p:nvPicPr>
          <p:cNvPr id="1036" name="Picture 12" descr="A Complete Review of the OpenCV Object Tracking Algorithms">
            <a:extLst>
              <a:ext uri="{FF2B5EF4-FFF2-40B4-BE49-F238E27FC236}">
                <a16:creationId xmlns:a16="http://schemas.microsoft.com/office/drawing/2014/main" id="{C3FC3A56-CF75-711D-AF77-019029B0D2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0895" r="-3" b="-3"/>
          <a:stretch/>
        </p:blipFill>
        <p:spPr bwMode="auto">
          <a:xfrm>
            <a:off x="7381876" y="10"/>
            <a:ext cx="4810125" cy="2501827"/>
          </a:xfrm>
          <a:custGeom>
            <a:avLst/>
            <a:gdLst/>
            <a:ahLst/>
            <a:cxnLst/>
            <a:rect l="l" t="t" r="r" b="b"/>
            <a:pathLst>
              <a:path w="4810125" h="2501837">
                <a:moveTo>
                  <a:pt x="1159248" y="0"/>
                </a:moveTo>
                <a:lnTo>
                  <a:pt x="4810125" y="0"/>
                </a:lnTo>
                <a:lnTo>
                  <a:pt x="4810125" y="2501837"/>
                </a:lnTo>
                <a:lnTo>
                  <a:pt x="0" y="2501837"/>
                </a:ln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A logo with different colors&#10;&#10;Description automatically generated with medium confidence">
            <a:extLst>
              <a:ext uri="{FF2B5EF4-FFF2-40B4-BE49-F238E27FC236}">
                <a16:creationId xmlns:a16="http://schemas.microsoft.com/office/drawing/2014/main" id="{DC414622-2C28-5D41-4AA2-E7C0968F176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029" t="-2433" r="-50695" b="401"/>
          <a:stretch/>
        </p:blipFill>
        <p:spPr bwMode="auto">
          <a:xfrm>
            <a:off x="4675537" y="-6235"/>
            <a:ext cx="3677817" cy="2505456"/>
          </a:xfrm>
          <a:custGeom>
            <a:avLst/>
            <a:gdLst/>
            <a:ahLst/>
            <a:cxnLst/>
            <a:rect l="l" t="t" r="r" b="b"/>
            <a:pathLst>
              <a:path w="3677817" h="2505456">
                <a:moveTo>
                  <a:pt x="1160926" y="0"/>
                </a:moveTo>
                <a:lnTo>
                  <a:pt x="3677817" y="0"/>
                </a:lnTo>
                <a:lnTo>
                  <a:pt x="2516891" y="2505456"/>
                </a:lnTo>
                <a:lnTo>
                  <a:pt x="0" y="2505456"/>
                </a:lnTo>
                <a:close/>
              </a:path>
            </a:pathLst>
          </a:custGeom>
          <a:noFill/>
          <a:extLst>
            <a:ext uri="{909E8E84-426E-40DD-AFC4-6F175D3DCCD1}">
              <a14:hiddenFill xmlns:a14="http://schemas.microsoft.com/office/drawing/2010/main">
                <a:solidFill>
                  <a:srgbClr val="FFFFFF"/>
                </a:solidFill>
              </a14:hiddenFill>
            </a:ext>
          </a:extLst>
        </p:spPr>
      </p:pic>
      <p:pic>
        <p:nvPicPr>
          <p:cNvPr id="1034" name="Picture 10" descr="A person using a telescope&#10;&#10;Description automatically generated">
            <a:extLst>
              <a:ext uri="{FF2B5EF4-FFF2-40B4-BE49-F238E27FC236}">
                <a16:creationId xmlns:a16="http://schemas.microsoft.com/office/drawing/2014/main" id="{1DCF658D-5522-F155-D8F1-265180CDFB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632" r="3927" b="-1"/>
          <a:stretch/>
        </p:blipFill>
        <p:spPr bwMode="auto">
          <a:xfrm>
            <a:off x="1" y="2660089"/>
            <a:ext cx="7122523" cy="4197911"/>
          </a:xfrm>
          <a:custGeom>
            <a:avLst/>
            <a:gdLst/>
            <a:ahLst/>
            <a:cxnLst/>
            <a:rect l="l" t="t" r="r" b="b"/>
            <a:pathLst>
              <a:path w="7122523" h="4197911">
                <a:moveTo>
                  <a:pt x="0" y="0"/>
                </a:moveTo>
                <a:lnTo>
                  <a:pt x="7122523" y="0"/>
                </a:lnTo>
                <a:lnTo>
                  <a:pt x="5177382" y="4197911"/>
                </a:lnTo>
                <a:lnTo>
                  <a:pt x="5171159" y="4197911"/>
                </a:lnTo>
                <a:lnTo>
                  <a:pt x="3981368" y="4197911"/>
                </a:lnTo>
                <a:lnTo>
                  <a:pt x="2331323" y="4197911"/>
                </a:lnTo>
                <a:lnTo>
                  <a:pt x="0" y="4197911"/>
                </a:lnTo>
                <a:close/>
              </a:path>
            </a:pathLst>
          </a:custGeom>
          <a:noFill/>
          <a:extLst>
            <a:ext uri="{909E8E84-426E-40DD-AFC4-6F175D3DCCD1}">
              <a14:hiddenFill xmlns:a14="http://schemas.microsoft.com/office/drawing/2010/main">
                <a:solidFill>
                  <a:srgbClr val="FFFFFF"/>
                </a:solidFill>
              </a14:hiddenFill>
            </a:ext>
          </a:extLst>
        </p:spPr>
      </p:pic>
      <p:sp>
        <p:nvSpPr>
          <p:cNvPr id="1041" name="Freeform 43">
            <a:extLst>
              <a:ext uri="{FF2B5EF4-FFF2-40B4-BE49-F238E27FC236}">
                <a16:creationId xmlns:a16="http://schemas.microsoft.com/office/drawing/2014/main" id="{AAD8F19F-4A55-467B-BED0-8837659A9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53050" y="2660089"/>
            <a:ext cx="6838950" cy="4197911"/>
          </a:xfrm>
          <a:custGeom>
            <a:avLst/>
            <a:gdLst>
              <a:gd name="connsiteX0" fmla="*/ 4893809 w 6838950"/>
              <a:gd name="connsiteY0" fmla="*/ 0 h 4197911"/>
              <a:gd name="connsiteX1" fmla="*/ 4887586 w 6838950"/>
              <a:gd name="connsiteY1" fmla="*/ 0 h 4197911"/>
              <a:gd name="connsiteX2" fmla="*/ 3697795 w 6838950"/>
              <a:gd name="connsiteY2" fmla="*/ 0 h 4197911"/>
              <a:gd name="connsiteX3" fmla="*/ 2047750 w 6838950"/>
              <a:gd name="connsiteY3" fmla="*/ 0 h 4197911"/>
              <a:gd name="connsiteX4" fmla="*/ 0 w 6838950"/>
              <a:gd name="connsiteY4" fmla="*/ 0 h 4197911"/>
              <a:gd name="connsiteX5" fmla="*/ 0 w 6838950"/>
              <a:gd name="connsiteY5" fmla="*/ 4197911 h 4197911"/>
              <a:gd name="connsiteX6" fmla="*/ 6838950 w 6838950"/>
              <a:gd name="connsiteY6" fmla="*/ 4197911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8950" h="4197911">
                <a:moveTo>
                  <a:pt x="4893809" y="0"/>
                </a:moveTo>
                <a:lnTo>
                  <a:pt x="4887586" y="0"/>
                </a:lnTo>
                <a:lnTo>
                  <a:pt x="3697795" y="0"/>
                </a:lnTo>
                <a:lnTo>
                  <a:pt x="2047750" y="0"/>
                </a:lnTo>
                <a:lnTo>
                  <a:pt x="0" y="0"/>
                </a:lnTo>
                <a:lnTo>
                  <a:pt x="0" y="4197911"/>
                </a:lnTo>
                <a:lnTo>
                  <a:pt x="6838950" y="4197911"/>
                </a:lnTo>
                <a:close/>
              </a:path>
            </a:pathLst>
          </a:custGeom>
          <a:solidFill>
            <a:srgbClr val="68275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EC80CB-850D-B57D-2885-24D9CC950911}"/>
              </a:ext>
            </a:extLst>
          </p:cNvPr>
          <p:cNvSpPr>
            <a:spLocks noGrp="1"/>
          </p:cNvSpPr>
          <p:nvPr>
            <p:ph type="ctrTitle"/>
          </p:nvPr>
        </p:nvSpPr>
        <p:spPr>
          <a:xfrm>
            <a:off x="6949364" y="3220476"/>
            <a:ext cx="4997354" cy="3077136"/>
          </a:xfrm>
        </p:spPr>
        <p:txBody>
          <a:bodyPr anchor="t">
            <a:normAutofit/>
          </a:bodyPr>
          <a:lstStyle/>
          <a:p>
            <a:br>
              <a:rPr lang="en-US" sz="3300" dirty="0">
                <a:solidFill>
                  <a:srgbClr val="FFFFFF"/>
                </a:solidFill>
              </a:rPr>
            </a:br>
            <a:r>
              <a:rPr lang="en-US" sz="5300" dirty="0">
                <a:solidFill>
                  <a:srgbClr val="FFFFFF"/>
                </a:solidFill>
              </a:rPr>
              <a:t>ECE 1390/2390</a:t>
            </a:r>
            <a:br>
              <a:rPr lang="en-US" sz="5300" dirty="0">
                <a:solidFill>
                  <a:srgbClr val="FFFFFF"/>
                </a:solidFill>
              </a:rPr>
            </a:br>
            <a:r>
              <a:rPr lang="en-US" sz="4000" dirty="0">
                <a:solidFill>
                  <a:srgbClr val="FFFFFF"/>
                </a:solidFill>
              </a:rPr>
              <a:t>Image Processing </a:t>
            </a:r>
            <a:br>
              <a:rPr lang="en-US" sz="4000" dirty="0">
                <a:solidFill>
                  <a:srgbClr val="FFFFFF"/>
                </a:solidFill>
              </a:rPr>
            </a:br>
            <a:r>
              <a:rPr lang="en-US" sz="4000" dirty="0">
                <a:solidFill>
                  <a:srgbClr val="FFFFFF"/>
                </a:solidFill>
              </a:rPr>
              <a:t>and </a:t>
            </a:r>
            <a:br>
              <a:rPr lang="en-US" sz="4000" dirty="0">
                <a:solidFill>
                  <a:srgbClr val="FFFFFF"/>
                </a:solidFill>
              </a:rPr>
            </a:br>
            <a:r>
              <a:rPr lang="en-US" sz="4000" dirty="0">
                <a:solidFill>
                  <a:srgbClr val="FFFFFF"/>
                </a:solidFill>
              </a:rPr>
              <a:t>Computer Vision</a:t>
            </a:r>
            <a:endParaRPr lang="en-US" sz="3300" dirty="0">
              <a:solidFill>
                <a:srgbClr val="FFFFFF"/>
              </a:solidFill>
            </a:endParaRPr>
          </a:p>
        </p:txBody>
      </p:sp>
      <p:pic>
        <p:nvPicPr>
          <p:cNvPr id="1032" name="Picture 8" descr="Facial features and Facial mesh">
            <a:extLst>
              <a:ext uri="{FF2B5EF4-FFF2-40B4-BE49-F238E27FC236}">
                <a16:creationId xmlns:a16="http://schemas.microsoft.com/office/drawing/2014/main" id="{C874379A-2B65-8221-CA05-A4C36C81C7A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398" r="15408" b="-2"/>
          <a:stretch/>
        </p:blipFill>
        <p:spPr bwMode="auto">
          <a:xfrm>
            <a:off x="2261968" y="10"/>
            <a:ext cx="3393943" cy="2502833"/>
          </a:xfrm>
          <a:custGeom>
            <a:avLst/>
            <a:gdLst/>
            <a:ahLst/>
            <a:cxnLst/>
            <a:rect l="l" t="t" r="r" b="b"/>
            <a:pathLst>
              <a:path w="3393943" h="2502843">
                <a:moveTo>
                  <a:pt x="1159715" y="0"/>
                </a:moveTo>
                <a:lnTo>
                  <a:pt x="3393943" y="0"/>
                </a:lnTo>
                <a:lnTo>
                  <a:pt x="2234228" y="2502843"/>
                </a:lnTo>
                <a:lnTo>
                  <a:pt x="0" y="25028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136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A1DD2F-829D-1A0C-E099-9D2666DE7CDD}"/>
              </a:ext>
            </a:extLst>
          </p:cNvPr>
          <p:cNvGraphicFramePr>
            <a:graphicFrameLocks noGrp="1"/>
          </p:cNvGraphicFramePr>
          <p:nvPr>
            <p:extLst>
              <p:ext uri="{D42A27DB-BD31-4B8C-83A1-F6EECF244321}">
                <p14:modId xmlns:p14="http://schemas.microsoft.com/office/powerpoint/2010/main" val="3635636817"/>
              </p:ext>
            </p:extLst>
          </p:nvPr>
        </p:nvGraphicFramePr>
        <p:xfrm>
          <a:off x="441434" y="1608908"/>
          <a:ext cx="11062421" cy="4821506"/>
        </p:xfrm>
        <a:graphic>
          <a:graphicData uri="http://schemas.openxmlformats.org/drawingml/2006/table">
            <a:tbl>
              <a:tblPr/>
              <a:tblGrid>
                <a:gridCol w="715660">
                  <a:extLst>
                    <a:ext uri="{9D8B030D-6E8A-4147-A177-3AD203B41FA5}">
                      <a16:colId xmlns:a16="http://schemas.microsoft.com/office/drawing/2014/main" val="2794491609"/>
                    </a:ext>
                  </a:extLst>
                </a:gridCol>
                <a:gridCol w="1570340">
                  <a:extLst>
                    <a:ext uri="{9D8B030D-6E8A-4147-A177-3AD203B41FA5}">
                      <a16:colId xmlns:a16="http://schemas.microsoft.com/office/drawing/2014/main" val="1747983715"/>
                    </a:ext>
                  </a:extLst>
                </a:gridCol>
                <a:gridCol w="3436883">
                  <a:extLst>
                    <a:ext uri="{9D8B030D-6E8A-4147-A177-3AD203B41FA5}">
                      <a16:colId xmlns:a16="http://schemas.microsoft.com/office/drawing/2014/main" val="1415124489"/>
                    </a:ext>
                  </a:extLst>
                </a:gridCol>
                <a:gridCol w="3026980">
                  <a:extLst>
                    <a:ext uri="{9D8B030D-6E8A-4147-A177-3AD203B41FA5}">
                      <a16:colId xmlns:a16="http://schemas.microsoft.com/office/drawing/2014/main" val="917873486"/>
                    </a:ext>
                  </a:extLst>
                </a:gridCol>
                <a:gridCol w="2312558">
                  <a:extLst>
                    <a:ext uri="{9D8B030D-6E8A-4147-A177-3AD203B41FA5}">
                      <a16:colId xmlns:a16="http://schemas.microsoft.com/office/drawing/2014/main" val="2083092539"/>
                    </a:ext>
                  </a:extLst>
                </a:gridCol>
              </a:tblGrid>
              <a:tr h="151505">
                <a:tc>
                  <a:txBody>
                    <a:bodyPr/>
                    <a:lstStyle/>
                    <a:p>
                      <a:r>
                        <a:rPr lang="en-US" sz="1800" b="1">
                          <a:effectLst/>
                        </a:rPr>
                        <a:t>Week</a:t>
                      </a:r>
                      <a:endParaRPr lang="en-US" sz="1800">
                        <a:effectLst/>
                      </a:endParaRPr>
                    </a:p>
                  </a:txBody>
                  <a:tcPr marL="4649" marR="4649" marT="4649" marB="4649" anchor="ctr">
                    <a:lnL>
                      <a:noFill/>
                    </a:lnL>
                    <a:lnR>
                      <a:noFill/>
                    </a:lnR>
                    <a:lnT>
                      <a:noFill/>
                    </a:lnT>
                    <a:lnB>
                      <a:noFill/>
                    </a:lnB>
                    <a:solidFill>
                      <a:srgbClr val="FFFFFF"/>
                    </a:solidFill>
                  </a:tcPr>
                </a:tc>
                <a:tc>
                  <a:txBody>
                    <a:bodyPr/>
                    <a:lstStyle/>
                    <a:p>
                      <a:r>
                        <a:rPr lang="en-US" sz="1800" b="1">
                          <a:effectLst/>
                        </a:rPr>
                        <a:t>Date</a:t>
                      </a:r>
                      <a:endParaRPr lang="en-US" sz="1800">
                        <a:effectLst/>
                      </a:endParaRPr>
                    </a:p>
                  </a:txBody>
                  <a:tcPr marL="4649" marR="4649" marT="4649" marB="4649" anchor="ctr">
                    <a:lnL>
                      <a:noFill/>
                    </a:lnL>
                    <a:lnR>
                      <a:noFill/>
                    </a:lnR>
                    <a:lnT>
                      <a:noFill/>
                    </a:lnT>
                    <a:lnB>
                      <a:noFill/>
                    </a:lnB>
                    <a:solidFill>
                      <a:srgbClr val="FFFFFF"/>
                    </a:solidFill>
                  </a:tcPr>
                </a:tc>
                <a:tc>
                  <a:txBody>
                    <a:bodyPr/>
                    <a:lstStyle/>
                    <a:p>
                      <a:r>
                        <a:rPr lang="en-US" sz="1800" b="1">
                          <a:effectLst/>
                        </a:rPr>
                        <a:t>Topic</a:t>
                      </a:r>
                      <a:endParaRPr lang="en-US" sz="1800">
                        <a:effectLst/>
                      </a:endParaRPr>
                    </a:p>
                  </a:txBody>
                  <a:tcPr marL="4649" marR="4649" marT="4649" marB="4649" anchor="ctr">
                    <a:lnL>
                      <a:noFill/>
                    </a:lnL>
                    <a:lnR>
                      <a:noFill/>
                    </a:lnR>
                    <a:lnT>
                      <a:noFill/>
                    </a:lnT>
                    <a:lnB>
                      <a:noFill/>
                    </a:lnB>
                    <a:solidFill>
                      <a:srgbClr val="FFFFFF"/>
                    </a:solidFill>
                  </a:tcPr>
                </a:tc>
                <a:tc>
                  <a:txBody>
                    <a:bodyPr/>
                    <a:lstStyle/>
                    <a:p>
                      <a:r>
                        <a:rPr lang="en-US" sz="1800" b="1" dirty="0">
                          <a:effectLst/>
                        </a:rPr>
                        <a:t>In class work</a:t>
                      </a:r>
                      <a:endParaRPr lang="en-US" sz="1800" dirty="0">
                        <a:effectLst/>
                      </a:endParaRPr>
                    </a:p>
                  </a:txBody>
                  <a:tcPr marL="4649" marR="4649" marT="4649" marB="4649" anchor="ctr">
                    <a:lnL>
                      <a:noFill/>
                    </a:lnL>
                    <a:lnR>
                      <a:noFill/>
                    </a:lnR>
                    <a:lnT>
                      <a:noFill/>
                    </a:lnT>
                    <a:lnB>
                      <a:noFill/>
                    </a:lnB>
                    <a:solidFill>
                      <a:srgbClr val="FFFFFF"/>
                    </a:solidFill>
                  </a:tcPr>
                </a:tc>
                <a:tc>
                  <a:txBody>
                    <a:bodyPr/>
                    <a:lstStyle/>
                    <a:p>
                      <a:r>
                        <a:rPr lang="en-US" sz="1800" b="1" dirty="0">
                          <a:effectLst/>
                        </a:rPr>
                        <a:t>Due date</a:t>
                      </a: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821601634"/>
                  </a:ext>
                </a:extLst>
              </a:tr>
              <a:tr h="191244">
                <a:tc>
                  <a:txBody>
                    <a:bodyPr/>
                    <a:lstStyle/>
                    <a:p>
                      <a:r>
                        <a:rPr lang="en-US" sz="1800" dirty="0">
                          <a:effectLst/>
                        </a:rPr>
                        <a:t>8</a:t>
                      </a:r>
                    </a:p>
                  </a:txBody>
                  <a:tcPr marL="4649" marR="4649" marT="4649" marB="4649" anchor="ctr">
                    <a:lnL>
                      <a:noFill/>
                    </a:lnL>
                    <a:lnR>
                      <a:noFill/>
                    </a:lnR>
                    <a:lnT>
                      <a:noFill/>
                    </a:lnT>
                    <a:lnB>
                      <a:noFill/>
                    </a:lnB>
                    <a:solidFill>
                      <a:srgbClr val="FFFFFF"/>
                    </a:solidFill>
                  </a:tcPr>
                </a:tc>
                <a:tc>
                  <a:txBody>
                    <a:bodyPr/>
                    <a:lstStyle/>
                    <a:p>
                      <a:r>
                        <a:rPr lang="en-US" sz="1800" dirty="0">
                          <a:effectLst/>
                        </a:rPr>
                        <a:t>10/13/2024</a:t>
                      </a:r>
                    </a:p>
                  </a:txBody>
                  <a:tcPr marL="4649" marR="4649" marT="4649" marB="4649" anchor="ctr">
                    <a:lnL>
                      <a:noFill/>
                    </a:lnL>
                    <a:lnR>
                      <a:noFill/>
                    </a:lnR>
                    <a:lnT>
                      <a:noFill/>
                    </a:lnT>
                    <a:lnB>
                      <a:noFill/>
                    </a:lnB>
                    <a:solidFill>
                      <a:srgbClr val="FFFFFF"/>
                    </a:solidFill>
                  </a:tcPr>
                </a:tc>
                <a:tc>
                  <a:txBody>
                    <a:bodyPr/>
                    <a:lstStyle/>
                    <a:p>
                      <a:r>
                        <a:rPr lang="en-US" sz="1800" dirty="0">
                          <a:effectLst/>
                        </a:rPr>
                        <a:t>Camera Calibration</a:t>
                      </a:r>
                    </a:p>
                  </a:txBody>
                  <a:tcPr marL="4649" marR="4649" marT="4649" marB="4649" anchor="ctr">
                    <a:lnL>
                      <a:noFill/>
                    </a:lnL>
                    <a:lnR>
                      <a:noFill/>
                    </a:lnR>
                    <a:lnT>
                      <a:noFill/>
                    </a:lnT>
                    <a:lnB>
                      <a:noFill/>
                    </a:lnB>
                    <a:solidFill>
                      <a:srgbClr val="FFFFFF"/>
                    </a:solidFill>
                  </a:tcPr>
                </a:tc>
                <a:tc>
                  <a:txBody>
                    <a:bodyPr/>
                    <a:lstStyle/>
                    <a:p>
                      <a:r>
                        <a:rPr lang="en-US" sz="1800" dirty="0">
                          <a:effectLst/>
                        </a:rPr>
                        <a:t>Python problems (HW7)</a:t>
                      </a:r>
                    </a:p>
                  </a:txBody>
                  <a:tcPr marL="4649" marR="4649" marT="4649" marB="4649" anchor="ctr">
                    <a:lnL>
                      <a:noFill/>
                    </a:lnL>
                    <a:lnR>
                      <a:noFill/>
                    </a:lnR>
                    <a:lnT>
                      <a:noFill/>
                    </a:lnT>
                    <a:lnB>
                      <a:noFill/>
                    </a:lnB>
                    <a:solidFill>
                      <a:srgbClr val="FFFFFF"/>
                    </a:solidFill>
                  </a:tcPr>
                </a:tc>
                <a:tc>
                  <a:txBody>
                    <a:bodyPr/>
                    <a:lstStyle/>
                    <a:p>
                      <a:r>
                        <a:rPr lang="en-US" sz="1800" dirty="0">
                          <a:effectLst/>
                        </a:rPr>
                        <a:t>Due 10/20</a:t>
                      </a: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3824158272"/>
                  </a:ext>
                </a:extLst>
              </a:tr>
              <a:tr h="191244">
                <a:tc>
                  <a:txBody>
                    <a:bodyPr/>
                    <a:lstStyle/>
                    <a:p>
                      <a:r>
                        <a:rPr lang="en-US" sz="1800" dirty="0">
                          <a:effectLst/>
                        </a:rPr>
                        <a:t> </a:t>
                      </a:r>
                    </a:p>
                  </a:txBody>
                  <a:tcPr marL="4649" marR="4649" marT="4649" marB="4649" anchor="ctr">
                    <a:lnL>
                      <a:noFill/>
                    </a:lnL>
                    <a:lnR>
                      <a:noFill/>
                    </a:lnR>
                    <a:lnT>
                      <a:noFill/>
                    </a:lnT>
                    <a:lnB>
                      <a:noFill/>
                    </a:lnB>
                    <a:solidFill>
                      <a:srgbClr val="FFFFFF"/>
                    </a:solidFill>
                  </a:tcPr>
                </a:tc>
                <a:tc>
                  <a:txBody>
                    <a:bodyPr/>
                    <a:lstStyle/>
                    <a:p>
                      <a:r>
                        <a:rPr lang="en-US" sz="1800" dirty="0">
                          <a:effectLst/>
                        </a:rPr>
                        <a:t>10/15/2024</a:t>
                      </a:r>
                    </a:p>
                  </a:txBody>
                  <a:tcPr marL="4649" marR="4649" marT="4649" marB="4649" anchor="ctr">
                    <a:lnL>
                      <a:noFill/>
                    </a:lnL>
                    <a:lnR>
                      <a:noFill/>
                    </a:lnR>
                    <a:lnT>
                      <a:noFill/>
                    </a:lnT>
                    <a:lnB>
                      <a:noFill/>
                    </a:lnB>
                    <a:solidFill>
                      <a:srgbClr val="FFFFFF"/>
                    </a:solidFill>
                  </a:tcPr>
                </a:tc>
                <a:tc>
                  <a:txBody>
                    <a:bodyPr/>
                    <a:lstStyle/>
                    <a:p>
                      <a:r>
                        <a:rPr lang="en-US" sz="1800" dirty="0">
                          <a:effectLst/>
                        </a:rPr>
                        <a:t>Image Compression</a:t>
                      </a:r>
                    </a:p>
                  </a:txBody>
                  <a:tcPr marL="4649" marR="4649" marT="4649" marB="4649" anchor="ctr">
                    <a:lnL>
                      <a:noFill/>
                    </a:lnL>
                    <a:lnR>
                      <a:noFill/>
                    </a:lnR>
                    <a:lnT>
                      <a:noFill/>
                    </a:lnT>
                    <a:lnB>
                      <a:noFill/>
                    </a:lnB>
                    <a:solidFill>
                      <a:srgbClr val="FFFFFF"/>
                    </a:solidFill>
                  </a:tcPr>
                </a:tc>
                <a:tc>
                  <a:txBody>
                    <a:bodyPr/>
                    <a:lstStyle/>
                    <a:p>
                      <a:r>
                        <a:rPr lang="en-US" sz="1800" dirty="0">
                          <a:effectLst/>
                        </a:rPr>
                        <a:t>Group Project work</a:t>
                      </a:r>
                    </a:p>
                  </a:txBody>
                  <a:tcPr marL="4649" marR="4649" marT="4649" marB="4649" anchor="ctr">
                    <a:lnL>
                      <a:noFill/>
                    </a:lnL>
                    <a:lnR>
                      <a:noFill/>
                    </a:lnR>
                    <a:lnT>
                      <a:noFill/>
                    </a:lnT>
                    <a:lnB>
                      <a:noFill/>
                    </a:lnB>
                    <a:solidFill>
                      <a:srgbClr val="FFFFFF"/>
                    </a:solidFill>
                  </a:tcPr>
                </a:tc>
                <a:tc>
                  <a:txBody>
                    <a:bodyPr/>
                    <a:lstStyle/>
                    <a:p>
                      <a:endParaRPr lang="en-US" sz="1800" dirty="0">
                        <a:effectLst/>
                      </a:endParaRP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2265139463"/>
                  </a:ext>
                </a:extLst>
              </a:tr>
              <a:tr h="191244">
                <a:tc>
                  <a:txBody>
                    <a:bodyPr/>
                    <a:lstStyle/>
                    <a:p>
                      <a:r>
                        <a:rPr lang="en-US" sz="1800" dirty="0">
                          <a:effectLst/>
                        </a:rPr>
                        <a:t>9</a:t>
                      </a:r>
                    </a:p>
                  </a:txBody>
                  <a:tcPr marL="4649" marR="4649" marT="4649" marB="4649" anchor="ctr">
                    <a:lnL>
                      <a:noFill/>
                    </a:lnL>
                    <a:lnR>
                      <a:noFill/>
                    </a:lnR>
                    <a:lnT>
                      <a:noFill/>
                    </a:lnT>
                    <a:lnB>
                      <a:noFill/>
                    </a:lnB>
                    <a:solidFill>
                      <a:srgbClr val="FFFFFF"/>
                    </a:solidFill>
                  </a:tcPr>
                </a:tc>
                <a:tc>
                  <a:txBody>
                    <a:bodyPr/>
                    <a:lstStyle/>
                    <a:p>
                      <a:r>
                        <a:rPr lang="en-US" sz="1800" dirty="0">
                          <a:effectLst/>
                        </a:rPr>
                        <a:t>10/20/2024</a:t>
                      </a:r>
                    </a:p>
                  </a:txBody>
                  <a:tcPr marL="4649" marR="4649" marT="4649" marB="4649" anchor="ctr">
                    <a:lnL>
                      <a:noFill/>
                    </a:lnL>
                    <a:lnR>
                      <a:noFill/>
                    </a:lnR>
                    <a:lnT>
                      <a:noFill/>
                    </a:lnT>
                    <a:lnB>
                      <a:noFill/>
                    </a:lnB>
                    <a:solidFill>
                      <a:srgbClr val="FFFFFF"/>
                    </a:solidFill>
                  </a:tcPr>
                </a:tc>
                <a:tc>
                  <a:txBody>
                    <a:bodyPr/>
                    <a:lstStyle/>
                    <a:p>
                      <a:r>
                        <a:rPr lang="en-US" sz="1800" dirty="0">
                          <a:effectLst/>
                        </a:rPr>
                        <a:t>Depth &amp; 3D Reconstruction</a:t>
                      </a:r>
                    </a:p>
                  </a:txBody>
                  <a:tcPr marL="4649" marR="4649" marT="4649" marB="4649" anchor="ctr">
                    <a:lnL>
                      <a:noFill/>
                    </a:lnL>
                    <a:lnR>
                      <a:noFill/>
                    </a:lnR>
                    <a:lnT>
                      <a:noFill/>
                    </a:lnT>
                    <a:lnB>
                      <a:noFill/>
                    </a:lnB>
                    <a:solidFill>
                      <a:srgbClr val="FFFFFF"/>
                    </a:solidFill>
                  </a:tcPr>
                </a:tc>
                <a:tc>
                  <a:txBody>
                    <a:bodyPr/>
                    <a:lstStyle/>
                    <a:p>
                      <a:r>
                        <a:rPr lang="en-US" sz="1800" dirty="0">
                          <a:effectLst/>
                        </a:rPr>
                        <a:t>Python problems (HW8)</a:t>
                      </a:r>
                    </a:p>
                  </a:txBody>
                  <a:tcPr marL="4649" marR="4649" marT="4649" marB="4649" anchor="ctr">
                    <a:lnL>
                      <a:noFill/>
                    </a:lnL>
                    <a:lnR>
                      <a:noFill/>
                    </a:lnR>
                    <a:lnT>
                      <a:noFill/>
                    </a:lnT>
                    <a:lnB>
                      <a:noFill/>
                    </a:lnB>
                    <a:solidFill>
                      <a:srgbClr val="FFFFFF"/>
                    </a:solidFill>
                  </a:tcPr>
                </a:tc>
                <a:tc>
                  <a:txBody>
                    <a:bodyPr/>
                    <a:lstStyle/>
                    <a:p>
                      <a:r>
                        <a:rPr lang="en-US" sz="1800" dirty="0">
                          <a:effectLst/>
                        </a:rPr>
                        <a:t>Due 10/27</a:t>
                      </a: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4277360844"/>
                  </a:ext>
                </a:extLst>
              </a:tr>
              <a:tr h="101831">
                <a:tc>
                  <a:txBody>
                    <a:bodyPr/>
                    <a:lstStyle/>
                    <a:p>
                      <a:r>
                        <a:rPr lang="en-US" sz="1800">
                          <a:effectLst/>
                        </a:rPr>
                        <a:t> </a:t>
                      </a:r>
                    </a:p>
                  </a:txBody>
                  <a:tcPr marL="4649" marR="4649" marT="4649" marB="4649" anchor="ctr">
                    <a:lnL>
                      <a:noFill/>
                    </a:lnL>
                    <a:lnR>
                      <a:noFill/>
                    </a:lnR>
                    <a:lnT>
                      <a:noFill/>
                    </a:lnT>
                    <a:lnB>
                      <a:noFill/>
                    </a:lnB>
                    <a:solidFill>
                      <a:srgbClr val="FFFFFF"/>
                    </a:solidFill>
                  </a:tcPr>
                </a:tc>
                <a:tc>
                  <a:txBody>
                    <a:bodyPr/>
                    <a:lstStyle/>
                    <a:p>
                      <a:r>
                        <a:rPr lang="en-US" sz="1800" dirty="0">
                          <a:effectLst/>
                        </a:rPr>
                        <a:t>10/22/2024</a:t>
                      </a:r>
                    </a:p>
                  </a:txBody>
                  <a:tcPr marL="4649" marR="4649" marT="4649" marB="4649" anchor="ctr">
                    <a:lnL>
                      <a:noFill/>
                    </a:lnL>
                    <a:lnR>
                      <a:noFill/>
                    </a:lnR>
                    <a:lnT>
                      <a:noFill/>
                    </a:lnT>
                    <a:lnB>
                      <a:noFill/>
                    </a:lnB>
                    <a:solidFill>
                      <a:srgbClr val="FFFFFF"/>
                    </a:solidFill>
                  </a:tcPr>
                </a:tc>
                <a:tc>
                  <a:txBody>
                    <a:bodyPr/>
                    <a:lstStyle/>
                    <a:p>
                      <a:r>
                        <a:rPr lang="en-US" sz="1800">
                          <a:effectLst/>
                        </a:rPr>
                        <a:t>Haar Cascade Classifiers</a:t>
                      </a:r>
                    </a:p>
                  </a:txBody>
                  <a:tcPr marL="4649" marR="4649" marT="4649" marB="4649" anchor="ctr">
                    <a:lnL>
                      <a:noFill/>
                    </a:lnL>
                    <a:lnR>
                      <a:noFill/>
                    </a:lnR>
                    <a:lnT>
                      <a:noFill/>
                    </a:lnT>
                    <a:lnB>
                      <a:noFill/>
                    </a:lnB>
                    <a:solidFill>
                      <a:srgbClr val="FFFFFF"/>
                    </a:solidFill>
                  </a:tcPr>
                </a:tc>
                <a:tc>
                  <a:txBody>
                    <a:bodyPr/>
                    <a:lstStyle/>
                    <a:p>
                      <a:r>
                        <a:rPr lang="en-US" sz="1800" dirty="0">
                          <a:effectLst/>
                        </a:rPr>
                        <a:t>Python problems (HW9)</a:t>
                      </a:r>
                    </a:p>
                  </a:txBody>
                  <a:tcPr marL="4649" marR="4649" marT="4649" marB="4649" anchor="ctr">
                    <a:lnL>
                      <a:noFill/>
                    </a:lnL>
                    <a:lnR>
                      <a:noFill/>
                    </a:lnR>
                    <a:lnT>
                      <a:noFill/>
                    </a:lnT>
                    <a:lnB>
                      <a:noFill/>
                    </a:lnB>
                    <a:solidFill>
                      <a:srgbClr val="FFFFFF"/>
                    </a:solidFill>
                  </a:tcPr>
                </a:tc>
                <a:tc>
                  <a:txBody>
                    <a:bodyPr/>
                    <a:lstStyle/>
                    <a:p>
                      <a:r>
                        <a:rPr lang="en-US" sz="1800" dirty="0">
                          <a:effectLst/>
                        </a:rPr>
                        <a:t>Due 11/3</a:t>
                      </a: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5361792"/>
                  </a:ext>
                </a:extLst>
              </a:tr>
              <a:tr h="191244">
                <a:tc>
                  <a:txBody>
                    <a:bodyPr/>
                    <a:lstStyle/>
                    <a:p>
                      <a:r>
                        <a:rPr lang="en-US" sz="1800">
                          <a:effectLst/>
                        </a:rPr>
                        <a:t>10</a:t>
                      </a:r>
                    </a:p>
                  </a:txBody>
                  <a:tcPr marL="4649" marR="4649" marT="4649" marB="4649" anchor="ctr">
                    <a:lnL>
                      <a:noFill/>
                    </a:lnL>
                    <a:lnR>
                      <a:noFill/>
                    </a:lnR>
                    <a:lnT>
                      <a:noFill/>
                    </a:lnT>
                    <a:lnB>
                      <a:noFill/>
                    </a:lnB>
                    <a:solidFill>
                      <a:srgbClr val="FFFFFF"/>
                    </a:solidFill>
                  </a:tcPr>
                </a:tc>
                <a:tc>
                  <a:txBody>
                    <a:bodyPr/>
                    <a:lstStyle/>
                    <a:p>
                      <a:r>
                        <a:rPr lang="en-US" sz="1800" dirty="0">
                          <a:effectLst/>
                        </a:rPr>
                        <a:t>10/27/2024</a:t>
                      </a:r>
                    </a:p>
                  </a:txBody>
                  <a:tcPr marL="4649" marR="4649" marT="4649" marB="4649" anchor="ctr">
                    <a:lnL>
                      <a:noFill/>
                    </a:lnL>
                    <a:lnR>
                      <a:noFill/>
                    </a:lnR>
                    <a:lnT>
                      <a:noFill/>
                    </a:lnT>
                    <a:lnB>
                      <a:noFill/>
                    </a:lnB>
                    <a:solidFill>
                      <a:srgbClr val="FFFFFF"/>
                    </a:solidFill>
                  </a:tcPr>
                </a:tc>
                <a:tc>
                  <a:txBody>
                    <a:bodyPr/>
                    <a:lstStyle/>
                    <a:p>
                      <a:endParaRPr lang="en-US" sz="1800" dirty="0">
                        <a:effectLst/>
                      </a:endParaRPr>
                    </a:p>
                  </a:txBody>
                  <a:tcPr marL="4649" marR="4649" marT="4649" marB="4649" anchor="ctr">
                    <a:lnL>
                      <a:noFill/>
                    </a:lnL>
                    <a:lnR>
                      <a:noFill/>
                    </a:lnR>
                    <a:lnT>
                      <a:noFill/>
                    </a:lnT>
                    <a:lnB>
                      <a:noFill/>
                    </a:lnB>
                    <a:solidFill>
                      <a:srgbClr val="FFFFFF"/>
                    </a:solidFill>
                  </a:tcPr>
                </a:tc>
                <a:tc>
                  <a:txBody>
                    <a:bodyPr/>
                    <a:lstStyle/>
                    <a:p>
                      <a:endParaRPr lang="en-US" sz="1800" dirty="0">
                        <a:effectLst/>
                      </a:endParaRPr>
                    </a:p>
                  </a:txBody>
                  <a:tcPr marL="4649" marR="4649" marT="4649" marB="4649" anchor="ctr">
                    <a:lnL>
                      <a:noFill/>
                    </a:lnL>
                    <a:lnR>
                      <a:noFill/>
                    </a:lnR>
                    <a:lnT>
                      <a:noFill/>
                    </a:lnT>
                    <a:lnB>
                      <a:noFill/>
                    </a:lnB>
                    <a:solidFill>
                      <a:srgbClr val="FFFFFF"/>
                    </a:solidFill>
                  </a:tcPr>
                </a:tc>
                <a:tc>
                  <a:txBody>
                    <a:bodyPr/>
                    <a:lstStyle/>
                    <a:p>
                      <a:endParaRPr lang="en-US" sz="1800" dirty="0">
                        <a:effectLst/>
                      </a:endParaRP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667319350"/>
                  </a:ext>
                </a:extLst>
              </a:tr>
              <a:tr h="191244">
                <a:tc>
                  <a:txBody>
                    <a:bodyPr/>
                    <a:lstStyle/>
                    <a:p>
                      <a:r>
                        <a:rPr lang="en-US" sz="1800">
                          <a:effectLst/>
                        </a:rPr>
                        <a:t> </a:t>
                      </a:r>
                    </a:p>
                  </a:txBody>
                  <a:tcPr marL="4649" marR="4649" marT="4649" marB="4649" anchor="ctr">
                    <a:lnL>
                      <a:noFill/>
                    </a:lnL>
                    <a:lnR>
                      <a:noFill/>
                    </a:lnR>
                    <a:lnT>
                      <a:noFill/>
                    </a:lnT>
                    <a:lnB>
                      <a:noFill/>
                    </a:lnB>
                    <a:solidFill>
                      <a:srgbClr val="FFFFFF"/>
                    </a:solidFill>
                  </a:tcPr>
                </a:tc>
                <a:tc>
                  <a:txBody>
                    <a:bodyPr/>
                    <a:lstStyle/>
                    <a:p>
                      <a:r>
                        <a:rPr lang="en-US" sz="1800" dirty="0">
                          <a:effectLst/>
                        </a:rPr>
                        <a:t>10/29/2024</a:t>
                      </a:r>
                    </a:p>
                  </a:txBody>
                  <a:tcPr marL="4649" marR="4649" marT="4649" marB="4649" anchor="ctr">
                    <a:lnL>
                      <a:noFill/>
                    </a:lnL>
                    <a:lnR>
                      <a:noFill/>
                    </a:lnR>
                    <a:lnT>
                      <a:noFill/>
                    </a:lnT>
                    <a:lnB>
                      <a:noFill/>
                    </a:lnB>
                    <a:solidFill>
                      <a:srgbClr val="FFFFFF"/>
                    </a:solidFill>
                  </a:tcPr>
                </a:tc>
                <a:tc>
                  <a:txBody>
                    <a:bodyPr/>
                    <a:lstStyle/>
                    <a:p>
                      <a:r>
                        <a:rPr lang="en-US" sz="1800" dirty="0">
                          <a:effectLst/>
                        </a:rPr>
                        <a:t>Face Detection</a:t>
                      </a:r>
                    </a:p>
                  </a:txBody>
                  <a:tcPr marL="4649" marR="4649" marT="4649" marB="4649" anchor="ctr">
                    <a:lnL>
                      <a:noFill/>
                    </a:lnL>
                    <a:lnR>
                      <a:noFill/>
                    </a:lnR>
                    <a:lnT>
                      <a:noFill/>
                    </a:lnT>
                    <a:lnB>
                      <a:noFill/>
                    </a:lnB>
                    <a:solidFill>
                      <a:srgbClr val="FFFFFF"/>
                    </a:solidFill>
                  </a:tcPr>
                </a:tc>
                <a:tc>
                  <a:txBody>
                    <a:bodyPr/>
                    <a:lstStyle/>
                    <a:p>
                      <a:r>
                        <a:rPr lang="en-US" sz="1800" dirty="0">
                          <a:effectLst/>
                        </a:rPr>
                        <a:t>Project updates</a:t>
                      </a:r>
                    </a:p>
                  </a:txBody>
                  <a:tcPr marL="4649" marR="4649" marT="4649" marB="4649" anchor="ctr">
                    <a:lnL>
                      <a:noFill/>
                    </a:lnL>
                    <a:lnR>
                      <a:noFill/>
                    </a:lnR>
                    <a:lnT>
                      <a:noFill/>
                    </a:lnT>
                    <a:lnB>
                      <a:noFill/>
                    </a:lnB>
                    <a:solidFill>
                      <a:srgbClr val="FFFFFF"/>
                    </a:solidFill>
                  </a:tcPr>
                </a:tc>
                <a:tc>
                  <a:txBody>
                    <a:bodyPr/>
                    <a:lstStyle/>
                    <a:p>
                      <a:endParaRPr lang="en-US" sz="1800" dirty="0">
                        <a:effectLst/>
                      </a:endParaRP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3945893794"/>
                  </a:ext>
                </a:extLst>
              </a:tr>
              <a:tr h="191244">
                <a:tc>
                  <a:txBody>
                    <a:bodyPr/>
                    <a:lstStyle/>
                    <a:p>
                      <a:r>
                        <a:rPr lang="en-US" sz="1800">
                          <a:effectLst/>
                        </a:rPr>
                        <a:t>11</a:t>
                      </a:r>
                    </a:p>
                  </a:txBody>
                  <a:tcPr marL="4649" marR="4649" marT="4649" marB="4649" anchor="ctr">
                    <a:lnL>
                      <a:noFill/>
                    </a:lnL>
                    <a:lnR>
                      <a:noFill/>
                    </a:lnR>
                    <a:lnT>
                      <a:noFill/>
                    </a:lnT>
                    <a:lnB>
                      <a:noFill/>
                    </a:lnB>
                    <a:solidFill>
                      <a:srgbClr val="FFFFFF"/>
                    </a:solidFill>
                  </a:tcPr>
                </a:tc>
                <a:tc>
                  <a:txBody>
                    <a:bodyPr/>
                    <a:lstStyle/>
                    <a:p>
                      <a:r>
                        <a:rPr lang="en-US" sz="1800" dirty="0">
                          <a:effectLst/>
                        </a:rPr>
                        <a:t>11/3/2024</a:t>
                      </a:r>
                    </a:p>
                  </a:txBody>
                  <a:tcPr marL="4649" marR="4649" marT="4649" marB="4649" anchor="ctr">
                    <a:lnL>
                      <a:noFill/>
                    </a:lnL>
                    <a:lnR>
                      <a:noFill/>
                    </a:lnR>
                    <a:lnT>
                      <a:noFill/>
                    </a:lnT>
                    <a:lnB>
                      <a:noFill/>
                    </a:lnB>
                    <a:solidFill>
                      <a:srgbClr val="FFFFFF"/>
                    </a:solidFill>
                  </a:tcPr>
                </a:tc>
                <a:tc>
                  <a:txBody>
                    <a:bodyPr/>
                    <a:lstStyle/>
                    <a:p>
                      <a:r>
                        <a:rPr lang="en-US" sz="1800" dirty="0">
                          <a:effectLst/>
                        </a:rPr>
                        <a:t>Harris Corners and Blobs</a:t>
                      </a:r>
                    </a:p>
                  </a:txBody>
                  <a:tcPr marL="4649" marR="4649" marT="4649" marB="4649" anchor="ctr">
                    <a:lnL>
                      <a:noFill/>
                    </a:lnL>
                    <a:lnR>
                      <a:noFill/>
                    </a:lnR>
                    <a:lnT>
                      <a:noFill/>
                    </a:lnT>
                    <a:lnB>
                      <a:noFill/>
                    </a:lnB>
                    <a:solidFill>
                      <a:srgbClr val="FFFFFF"/>
                    </a:solidFill>
                  </a:tcPr>
                </a:tc>
                <a:tc>
                  <a:txBody>
                    <a:bodyPr/>
                    <a:lstStyle/>
                    <a:p>
                      <a:r>
                        <a:rPr lang="en-US" sz="1800" dirty="0">
                          <a:effectLst/>
                        </a:rPr>
                        <a:t>Group Project work</a:t>
                      </a:r>
                    </a:p>
                  </a:txBody>
                  <a:tcPr marL="4649" marR="4649" marT="4649" marB="4649" anchor="ctr">
                    <a:lnL>
                      <a:noFill/>
                    </a:lnL>
                    <a:lnR>
                      <a:noFill/>
                    </a:lnR>
                    <a:lnT>
                      <a:noFill/>
                    </a:lnT>
                    <a:lnB>
                      <a:noFill/>
                    </a:lnB>
                    <a:solidFill>
                      <a:srgbClr val="FFFFFF"/>
                    </a:solidFill>
                  </a:tcPr>
                </a:tc>
                <a:tc>
                  <a:txBody>
                    <a:bodyPr/>
                    <a:lstStyle/>
                    <a:p>
                      <a:endParaRPr lang="en-US" sz="1800" dirty="0">
                        <a:effectLst/>
                      </a:endParaRP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3111691061"/>
                  </a:ext>
                </a:extLst>
              </a:tr>
              <a:tr h="191244">
                <a:tc>
                  <a:txBody>
                    <a:bodyPr/>
                    <a:lstStyle/>
                    <a:p>
                      <a:r>
                        <a:rPr lang="en-US" sz="1800">
                          <a:effectLst/>
                        </a:rPr>
                        <a:t> </a:t>
                      </a:r>
                    </a:p>
                  </a:txBody>
                  <a:tcPr marL="4649" marR="4649" marT="4649" marB="4649" anchor="ctr">
                    <a:lnL>
                      <a:noFill/>
                    </a:lnL>
                    <a:lnR>
                      <a:noFill/>
                    </a:lnR>
                    <a:lnT>
                      <a:noFill/>
                    </a:lnT>
                    <a:lnB>
                      <a:noFill/>
                    </a:lnB>
                    <a:solidFill>
                      <a:srgbClr val="FFFFFF"/>
                    </a:solidFill>
                  </a:tcPr>
                </a:tc>
                <a:tc>
                  <a:txBody>
                    <a:bodyPr/>
                    <a:lstStyle/>
                    <a:p>
                      <a:r>
                        <a:rPr lang="en-US" sz="1800" dirty="0">
                          <a:effectLst/>
                        </a:rPr>
                        <a:t>11/5/2024</a:t>
                      </a:r>
                    </a:p>
                  </a:txBody>
                  <a:tcPr marL="4649" marR="4649" marT="4649" marB="4649" anchor="ctr">
                    <a:lnL>
                      <a:noFill/>
                    </a:lnL>
                    <a:lnR>
                      <a:noFill/>
                    </a:lnR>
                    <a:lnT>
                      <a:noFill/>
                    </a:lnT>
                    <a:lnB>
                      <a:noFill/>
                    </a:lnB>
                    <a:solidFill>
                      <a:srgbClr val="FFFFFF"/>
                    </a:solidFill>
                  </a:tcPr>
                </a:tc>
                <a:tc>
                  <a:txBody>
                    <a:bodyPr/>
                    <a:lstStyle/>
                    <a:p>
                      <a:r>
                        <a:rPr lang="en-US" sz="1800" dirty="0">
                          <a:effectLst/>
                        </a:rPr>
                        <a:t>HOG and Custom Detectors</a:t>
                      </a:r>
                    </a:p>
                  </a:txBody>
                  <a:tcPr marL="4649" marR="4649" marT="4649" marB="4649" anchor="ctr">
                    <a:lnL>
                      <a:noFill/>
                    </a:lnL>
                    <a:lnR>
                      <a:noFill/>
                    </a:lnR>
                    <a:lnT>
                      <a:noFill/>
                    </a:lnT>
                    <a:lnB>
                      <a:noFill/>
                    </a:lnB>
                    <a:solidFill>
                      <a:srgbClr val="FFFFFF"/>
                    </a:solidFill>
                  </a:tcPr>
                </a:tc>
                <a:tc>
                  <a:txBody>
                    <a:bodyPr/>
                    <a:lstStyle/>
                    <a:p>
                      <a:r>
                        <a:rPr lang="en-US" sz="1800" dirty="0">
                          <a:effectLst/>
                        </a:rPr>
                        <a:t>Python problems (HW10)</a:t>
                      </a:r>
                    </a:p>
                  </a:txBody>
                  <a:tcPr marL="4649" marR="4649" marT="4649" marB="4649" anchor="ctr">
                    <a:lnL>
                      <a:noFill/>
                    </a:lnL>
                    <a:lnR>
                      <a:noFill/>
                    </a:lnR>
                    <a:lnT>
                      <a:noFill/>
                    </a:lnT>
                    <a:lnB>
                      <a:noFill/>
                    </a:lnB>
                    <a:solidFill>
                      <a:srgbClr val="FFFFFF"/>
                    </a:solidFill>
                  </a:tcPr>
                </a:tc>
                <a:tc>
                  <a:txBody>
                    <a:bodyPr/>
                    <a:lstStyle/>
                    <a:p>
                      <a:r>
                        <a:rPr lang="en-US" sz="1800" dirty="0">
                          <a:effectLst/>
                        </a:rPr>
                        <a:t>Due 11/10</a:t>
                      </a: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2448716580"/>
                  </a:ext>
                </a:extLst>
              </a:tr>
              <a:tr h="280658">
                <a:tc>
                  <a:txBody>
                    <a:bodyPr/>
                    <a:lstStyle/>
                    <a:p>
                      <a:r>
                        <a:rPr lang="en-US" sz="1800">
                          <a:effectLst/>
                        </a:rPr>
                        <a:t>12</a:t>
                      </a:r>
                    </a:p>
                  </a:txBody>
                  <a:tcPr marL="4649" marR="4649" marT="4649" marB="4649" anchor="ctr">
                    <a:lnL>
                      <a:noFill/>
                    </a:lnL>
                    <a:lnR>
                      <a:noFill/>
                    </a:lnR>
                    <a:lnT>
                      <a:noFill/>
                    </a:lnT>
                    <a:lnB>
                      <a:noFill/>
                    </a:lnB>
                    <a:solidFill>
                      <a:srgbClr val="FFFFFF"/>
                    </a:solidFill>
                  </a:tcPr>
                </a:tc>
                <a:tc>
                  <a:txBody>
                    <a:bodyPr/>
                    <a:lstStyle/>
                    <a:p>
                      <a:r>
                        <a:rPr lang="en-US" sz="1800" dirty="0">
                          <a:effectLst/>
                        </a:rPr>
                        <a:t>11/10/2024</a:t>
                      </a:r>
                    </a:p>
                  </a:txBody>
                  <a:tcPr marL="4649" marR="4649" marT="4649" marB="4649" anchor="ctr">
                    <a:lnL>
                      <a:noFill/>
                    </a:lnL>
                    <a:lnR>
                      <a:noFill/>
                    </a:lnR>
                    <a:lnT>
                      <a:noFill/>
                    </a:lnT>
                    <a:lnB>
                      <a:noFill/>
                    </a:lnB>
                    <a:solidFill>
                      <a:srgbClr val="FFFFFF"/>
                    </a:solidFill>
                  </a:tcPr>
                </a:tc>
                <a:tc>
                  <a:txBody>
                    <a:bodyPr/>
                    <a:lstStyle/>
                    <a:p>
                      <a:r>
                        <a:rPr lang="en-US" sz="1800" dirty="0">
                          <a:effectLst/>
                        </a:rPr>
                        <a:t>Object Tracking</a:t>
                      </a:r>
                    </a:p>
                  </a:txBody>
                  <a:tcPr marL="4649" marR="4649" marT="4649" marB="4649" anchor="ctr">
                    <a:lnL>
                      <a:noFill/>
                    </a:lnL>
                    <a:lnR>
                      <a:noFill/>
                    </a:lnR>
                    <a:lnT>
                      <a:noFill/>
                    </a:lnT>
                    <a:lnB>
                      <a:noFill/>
                    </a:lnB>
                    <a:solidFill>
                      <a:srgbClr val="FFFFFF"/>
                    </a:solidFill>
                  </a:tcPr>
                </a:tc>
                <a:tc>
                  <a:txBody>
                    <a:bodyPr/>
                    <a:lstStyle/>
                    <a:p>
                      <a:r>
                        <a:rPr lang="en-US" sz="1800" dirty="0">
                          <a:effectLst/>
                        </a:rPr>
                        <a:t>Group Project work</a:t>
                      </a:r>
                    </a:p>
                  </a:txBody>
                  <a:tcPr marL="4649" marR="4649" marT="4649" marB="4649" anchor="ctr">
                    <a:lnL>
                      <a:noFill/>
                    </a:lnL>
                    <a:lnR>
                      <a:noFill/>
                    </a:lnR>
                    <a:lnT>
                      <a:noFill/>
                    </a:lnT>
                    <a:lnB>
                      <a:noFill/>
                    </a:lnB>
                    <a:solidFill>
                      <a:srgbClr val="FFFFFF"/>
                    </a:solidFill>
                  </a:tcPr>
                </a:tc>
                <a:tc>
                  <a:txBody>
                    <a:bodyPr/>
                    <a:lstStyle/>
                    <a:p>
                      <a:endParaRPr lang="en-US" sz="1800" dirty="0">
                        <a:effectLst/>
                      </a:endParaRP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2780081299"/>
                  </a:ext>
                </a:extLst>
              </a:tr>
              <a:tr h="191244">
                <a:tc>
                  <a:txBody>
                    <a:bodyPr/>
                    <a:lstStyle/>
                    <a:p>
                      <a:r>
                        <a:rPr lang="en-US" sz="1800">
                          <a:effectLst/>
                        </a:rPr>
                        <a:t> </a:t>
                      </a:r>
                    </a:p>
                  </a:txBody>
                  <a:tcPr marL="4649" marR="4649" marT="4649" marB="4649" anchor="ctr">
                    <a:lnL>
                      <a:noFill/>
                    </a:lnL>
                    <a:lnR>
                      <a:noFill/>
                    </a:lnR>
                    <a:lnT>
                      <a:noFill/>
                    </a:lnT>
                    <a:lnB>
                      <a:noFill/>
                    </a:lnB>
                    <a:solidFill>
                      <a:srgbClr val="FFFFFF"/>
                    </a:solidFill>
                  </a:tcPr>
                </a:tc>
                <a:tc>
                  <a:txBody>
                    <a:bodyPr/>
                    <a:lstStyle/>
                    <a:p>
                      <a:r>
                        <a:rPr lang="en-US" sz="1800" dirty="0">
                          <a:effectLst/>
                        </a:rPr>
                        <a:t>11/12/2024</a:t>
                      </a:r>
                    </a:p>
                  </a:txBody>
                  <a:tcPr marL="4649" marR="4649" marT="4649" marB="4649" anchor="ctr">
                    <a:lnL>
                      <a:noFill/>
                    </a:lnL>
                    <a:lnR>
                      <a:noFill/>
                    </a:lnR>
                    <a:lnT>
                      <a:noFill/>
                    </a:lnT>
                    <a:lnB>
                      <a:noFill/>
                    </a:lnB>
                    <a:solidFill>
                      <a:srgbClr val="FFFFFF"/>
                    </a:solidFill>
                  </a:tcPr>
                </a:tc>
                <a:tc>
                  <a:txBody>
                    <a:bodyPr/>
                    <a:lstStyle/>
                    <a:p>
                      <a:r>
                        <a:rPr lang="en-US" sz="1800" dirty="0">
                          <a:effectLst/>
                        </a:rPr>
                        <a:t>OCR Text Detection</a:t>
                      </a:r>
                    </a:p>
                  </a:txBody>
                  <a:tcPr marL="4649" marR="4649" marT="4649" marB="4649" anchor="ctr">
                    <a:lnL>
                      <a:noFill/>
                    </a:lnL>
                    <a:lnR>
                      <a:noFill/>
                    </a:lnR>
                    <a:lnT>
                      <a:noFill/>
                    </a:lnT>
                    <a:lnB>
                      <a:noFill/>
                    </a:lnB>
                    <a:solidFill>
                      <a:srgbClr val="FFFFFF"/>
                    </a:solidFill>
                  </a:tcPr>
                </a:tc>
                <a:tc>
                  <a:txBody>
                    <a:bodyPr/>
                    <a:lstStyle/>
                    <a:p>
                      <a:r>
                        <a:rPr lang="en-US" sz="1800" dirty="0">
                          <a:effectLst/>
                        </a:rPr>
                        <a:t>Python problems (HW11)</a:t>
                      </a:r>
                    </a:p>
                  </a:txBody>
                  <a:tcPr marL="4649" marR="4649" marT="4649" marB="4649" anchor="ctr">
                    <a:lnL>
                      <a:noFill/>
                    </a:lnL>
                    <a:lnR>
                      <a:noFill/>
                    </a:lnR>
                    <a:lnT>
                      <a:noFill/>
                    </a:lnT>
                    <a:lnB>
                      <a:noFill/>
                    </a:lnB>
                    <a:solidFill>
                      <a:srgbClr val="FFFFFF"/>
                    </a:solidFill>
                  </a:tcPr>
                </a:tc>
                <a:tc>
                  <a:txBody>
                    <a:bodyPr/>
                    <a:lstStyle/>
                    <a:p>
                      <a:r>
                        <a:rPr lang="en-US" sz="1800" dirty="0">
                          <a:effectLst/>
                        </a:rPr>
                        <a:t>Due 11/19</a:t>
                      </a: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37833494"/>
                  </a:ext>
                </a:extLst>
              </a:tr>
              <a:tr h="191244">
                <a:tc>
                  <a:txBody>
                    <a:bodyPr/>
                    <a:lstStyle/>
                    <a:p>
                      <a:r>
                        <a:rPr lang="en-US" sz="1800">
                          <a:effectLst/>
                        </a:rPr>
                        <a:t>13</a:t>
                      </a:r>
                    </a:p>
                  </a:txBody>
                  <a:tcPr marL="4649" marR="4649" marT="4649" marB="4649" anchor="ctr">
                    <a:lnL>
                      <a:noFill/>
                    </a:lnL>
                    <a:lnR>
                      <a:noFill/>
                    </a:lnR>
                    <a:lnT>
                      <a:noFill/>
                    </a:lnT>
                    <a:lnB>
                      <a:noFill/>
                    </a:lnB>
                    <a:solidFill>
                      <a:srgbClr val="FFFFFF"/>
                    </a:solidFill>
                  </a:tcPr>
                </a:tc>
                <a:tc>
                  <a:txBody>
                    <a:bodyPr/>
                    <a:lstStyle/>
                    <a:p>
                      <a:r>
                        <a:rPr lang="en-US" sz="1800" dirty="0">
                          <a:effectLst/>
                        </a:rPr>
                        <a:t>11/17/2024</a:t>
                      </a:r>
                    </a:p>
                  </a:txBody>
                  <a:tcPr marL="4649" marR="4649" marT="4649" marB="4649" anchor="ctr">
                    <a:lnL>
                      <a:noFill/>
                    </a:lnL>
                    <a:lnR>
                      <a:noFill/>
                    </a:lnR>
                    <a:lnT>
                      <a:noFill/>
                    </a:lnT>
                    <a:lnB>
                      <a:noFill/>
                    </a:lnB>
                    <a:solidFill>
                      <a:srgbClr val="FFFFFF"/>
                    </a:solidFill>
                  </a:tcPr>
                </a:tc>
                <a:tc>
                  <a:txBody>
                    <a:bodyPr/>
                    <a:lstStyle/>
                    <a:p>
                      <a:r>
                        <a:rPr lang="en-US" sz="1800" dirty="0">
                          <a:effectLst/>
                        </a:rPr>
                        <a:t>Final Project Presentations</a:t>
                      </a:r>
                    </a:p>
                  </a:txBody>
                  <a:tcPr marL="4649" marR="4649" marT="4649" marB="4649" anchor="ctr">
                    <a:lnL>
                      <a:noFill/>
                    </a:lnL>
                    <a:lnR>
                      <a:noFill/>
                    </a:lnR>
                    <a:lnT>
                      <a:noFill/>
                    </a:lnT>
                    <a:lnB>
                      <a:noFill/>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endParaRPr>
                    </a:p>
                  </a:txBody>
                  <a:tcPr marL="4649" marR="4649" marT="4649" marB="4649" anchor="ctr">
                    <a:lnL>
                      <a:noFill/>
                    </a:lnL>
                    <a:lnR>
                      <a:noFill/>
                    </a:lnR>
                    <a:lnT>
                      <a:noFill/>
                    </a:lnT>
                    <a:lnB>
                      <a:noFill/>
                    </a:lnB>
                    <a:solidFill>
                      <a:srgbClr val="FFFFFF"/>
                    </a:solidFill>
                  </a:tcPr>
                </a:tc>
                <a:tc>
                  <a:txBody>
                    <a:bodyPr/>
                    <a:lstStyle/>
                    <a:p>
                      <a:endParaRPr lang="en-US" sz="1800" dirty="0">
                        <a:effectLst/>
                      </a:endParaRP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320480187"/>
                  </a:ext>
                </a:extLst>
              </a:tr>
              <a:tr h="191244">
                <a:tc>
                  <a:txBody>
                    <a:bodyPr/>
                    <a:lstStyle/>
                    <a:p>
                      <a:r>
                        <a:rPr lang="en-US" sz="1800">
                          <a:effectLst/>
                        </a:rPr>
                        <a:t> </a:t>
                      </a:r>
                    </a:p>
                  </a:txBody>
                  <a:tcPr marL="4649" marR="4649" marT="4649" marB="4649" anchor="ctr">
                    <a:lnL>
                      <a:noFill/>
                    </a:lnL>
                    <a:lnR>
                      <a:noFill/>
                    </a:lnR>
                    <a:lnT>
                      <a:noFill/>
                    </a:lnT>
                    <a:lnB>
                      <a:noFill/>
                    </a:lnB>
                    <a:solidFill>
                      <a:srgbClr val="FFFFFF"/>
                    </a:solidFill>
                  </a:tcPr>
                </a:tc>
                <a:tc>
                  <a:txBody>
                    <a:bodyPr/>
                    <a:lstStyle/>
                    <a:p>
                      <a:r>
                        <a:rPr lang="en-US" sz="1800" dirty="0">
                          <a:effectLst/>
                        </a:rPr>
                        <a:t>11/19/2024</a:t>
                      </a:r>
                    </a:p>
                  </a:txBody>
                  <a:tcPr marL="4649" marR="4649" marT="4649" marB="4649" anchor="ctr">
                    <a:lnL>
                      <a:noFill/>
                    </a:lnL>
                    <a:lnR>
                      <a:noFill/>
                    </a:lnR>
                    <a:lnT>
                      <a:noFill/>
                    </a:lnT>
                    <a:lnB>
                      <a:noFill/>
                    </a:lnB>
                    <a:solidFill>
                      <a:srgbClr val="FFFFFF"/>
                    </a:solidFill>
                  </a:tcPr>
                </a:tc>
                <a:tc>
                  <a:txBody>
                    <a:bodyPr/>
                    <a:lstStyle/>
                    <a:p>
                      <a:r>
                        <a:rPr lang="en-US" sz="1800" dirty="0">
                          <a:effectLst/>
                        </a:rPr>
                        <a:t>Final Project Presentations</a:t>
                      </a:r>
                    </a:p>
                  </a:txBody>
                  <a:tcPr marL="4649" marR="4649" marT="4649" marB="4649" anchor="ctr">
                    <a:lnL>
                      <a:noFill/>
                    </a:lnL>
                    <a:lnR>
                      <a:noFill/>
                    </a:lnR>
                    <a:lnT>
                      <a:noFill/>
                    </a:lnT>
                    <a:lnB>
                      <a:noFill/>
                    </a:lnB>
                    <a:solidFill>
                      <a:srgbClr val="FFFFFF"/>
                    </a:solidFill>
                  </a:tcPr>
                </a:tc>
                <a:tc>
                  <a:txBody>
                    <a:bodyPr/>
                    <a:lstStyle/>
                    <a:p>
                      <a:endParaRPr lang="en-US" sz="1800" dirty="0">
                        <a:effectLst/>
                      </a:endParaRPr>
                    </a:p>
                  </a:txBody>
                  <a:tcPr marL="4649" marR="4649" marT="4649" marB="4649" anchor="ctr">
                    <a:lnL>
                      <a:noFill/>
                    </a:lnL>
                    <a:lnR>
                      <a:noFill/>
                    </a:lnR>
                    <a:lnT>
                      <a:noFill/>
                    </a:lnT>
                    <a:lnB>
                      <a:noFill/>
                    </a:lnB>
                    <a:solidFill>
                      <a:srgbClr val="FFFFFF"/>
                    </a:solidFill>
                  </a:tcPr>
                </a:tc>
                <a:tc>
                  <a:txBody>
                    <a:bodyPr/>
                    <a:lstStyle/>
                    <a:p>
                      <a:endParaRPr lang="en-US" sz="1800" dirty="0">
                        <a:effectLst/>
                      </a:endParaRP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229511707"/>
                  </a:ext>
                </a:extLst>
              </a:tr>
              <a:tr h="191244">
                <a:tc>
                  <a:txBody>
                    <a:bodyPr/>
                    <a:lstStyle/>
                    <a:p>
                      <a:r>
                        <a:rPr lang="en-US" sz="1800">
                          <a:effectLst/>
                        </a:rPr>
                        <a:t>14</a:t>
                      </a:r>
                    </a:p>
                  </a:txBody>
                  <a:tcPr marL="4649" marR="4649" marT="4649" marB="4649" anchor="ctr">
                    <a:lnL>
                      <a:noFill/>
                    </a:lnL>
                    <a:lnR>
                      <a:noFill/>
                    </a:lnR>
                    <a:lnT>
                      <a:noFill/>
                    </a:lnT>
                    <a:lnB>
                      <a:noFill/>
                    </a:lnB>
                    <a:solidFill>
                      <a:srgbClr val="FFFFFF"/>
                    </a:solidFill>
                  </a:tcPr>
                </a:tc>
                <a:tc>
                  <a:txBody>
                    <a:bodyPr/>
                    <a:lstStyle/>
                    <a:p>
                      <a:r>
                        <a:rPr lang="en-US" sz="1800" dirty="0">
                          <a:effectLst/>
                        </a:rPr>
                        <a:t>11/24/2024</a:t>
                      </a:r>
                    </a:p>
                  </a:txBody>
                  <a:tcPr marL="4649" marR="4649" marT="4649" marB="4649" anchor="ctr">
                    <a:lnL>
                      <a:noFill/>
                    </a:lnL>
                    <a:lnR>
                      <a:noFill/>
                    </a:lnR>
                    <a:lnT>
                      <a:noFill/>
                    </a:lnT>
                    <a:lnB>
                      <a:noFill/>
                    </a:lnB>
                    <a:solidFill>
                      <a:srgbClr val="FFFFFF"/>
                    </a:solidFill>
                  </a:tcPr>
                </a:tc>
                <a:tc>
                  <a:txBody>
                    <a:bodyPr/>
                    <a:lstStyle/>
                    <a:p>
                      <a:r>
                        <a:rPr lang="en-US" sz="1800" dirty="0">
                          <a:effectLst/>
                        </a:rPr>
                        <a:t>Thanksgiving recess</a:t>
                      </a:r>
                    </a:p>
                  </a:txBody>
                  <a:tcPr marL="4649" marR="4649" marT="4649" marB="4649" anchor="ctr">
                    <a:lnL>
                      <a:noFill/>
                    </a:lnL>
                    <a:lnR>
                      <a:noFill/>
                    </a:lnR>
                    <a:lnT>
                      <a:noFill/>
                    </a:lnT>
                    <a:lnB>
                      <a:noFill/>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endParaRPr>
                    </a:p>
                  </a:txBody>
                  <a:tcPr marL="4649" marR="4649" marT="4649" marB="4649" anchor="ctr">
                    <a:lnL>
                      <a:noFill/>
                    </a:lnL>
                    <a:lnR>
                      <a:noFill/>
                    </a:lnR>
                    <a:lnT>
                      <a:noFill/>
                    </a:lnT>
                    <a:lnB>
                      <a:noFill/>
                    </a:lnB>
                    <a:solidFill>
                      <a:srgbClr val="FFFFFF"/>
                    </a:solidFill>
                  </a:tcPr>
                </a:tc>
                <a:tc>
                  <a:txBody>
                    <a:bodyPr/>
                    <a:lstStyle/>
                    <a:p>
                      <a:endParaRPr lang="en-US" sz="1800" dirty="0">
                        <a:effectLst/>
                      </a:endParaRP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139372814"/>
                  </a:ext>
                </a:extLst>
              </a:tr>
              <a:tr h="191244">
                <a:tc>
                  <a:txBody>
                    <a:bodyPr/>
                    <a:lstStyle/>
                    <a:p>
                      <a:r>
                        <a:rPr lang="en-US" sz="1800">
                          <a:effectLst/>
                        </a:rPr>
                        <a:t> </a:t>
                      </a:r>
                    </a:p>
                  </a:txBody>
                  <a:tcPr marL="4649" marR="4649" marT="4649" marB="4649" anchor="ctr">
                    <a:lnL>
                      <a:noFill/>
                    </a:lnL>
                    <a:lnR>
                      <a:noFill/>
                    </a:lnR>
                    <a:lnT>
                      <a:noFill/>
                    </a:lnT>
                    <a:lnB>
                      <a:noFill/>
                    </a:lnB>
                    <a:solidFill>
                      <a:srgbClr val="FFFFFF"/>
                    </a:solidFill>
                  </a:tcPr>
                </a:tc>
                <a:tc>
                  <a:txBody>
                    <a:bodyPr/>
                    <a:lstStyle/>
                    <a:p>
                      <a:r>
                        <a:rPr lang="en-US" sz="1800" dirty="0">
                          <a:effectLst/>
                        </a:rPr>
                        <a:t>11/26/2024</a:t>
                      </a:r>
                    </a:p>
                  </a:txBody>
                  <a:tcPr marL="4649" marR="4649" marT="4649" marB="4649" anchor="ctr">
                    <a:lnL>
                      <a:noFill/>
                    </a:lnL>
                    <a:lnR>
                      <a:noFill/>
                    </a:lnR>
                    <a:lnT>
                      <a:noFill/>
                    </a:lnT>
                    <a:lnB>
                      <a:noFill/>
                    </a:lnB>
                    <a:solidFill>
                      <a:srgbClr val="FFFFFF"/>
                    </a:solidFill>
                  </a:tcPr>
                </a:tc>
                <a:tc>
                  <a:txBody>
                    <a:bodyPr/>
                    <a:lstStyle/>
                    <a:p>
                      <a:r>
                        <a:rPr lang="en-US" sz="1800" dirty="0">
                          <a:effectLst/>
                        </a:rPr>
                        <a:t>Thanksgiving recess</a:t>
                      </a:r>
                    </a:p>
                  </a:txBody>
                  <a:tcPr marL="4649" marR="4649" marT="4649" marB="4649" anchor="ctr">
                    <a:lnL>
                      <a:noFill/>
                    </a:lnL>
                    <a:lnR>
                      <a:noFill/>
                    </a:lnR>
                    <a:lnT>
                      <a:noFill/>
                    </a:lnT>
                    <a:lnB>
                      <a:noFill/>
                    </a:lnB>
                    <a:solidFill>
                      <a:srgbClr val="FFFFFF"/>
                    </a:solidFill>
                  </a:tcPr>
                </a:tc>
                <a:tc>
                  <a:txBody>
                    <a:bodyPr/>
                    <a:lstStyle/>
                    <a:p>
                      <a:endParaRPr lang="en-US" sz="1800" dirty="0">
                        <a:effectLst/>
                      </a:endParaRPr>
                    </a:p>
                  </a:txBody>
                  <a:tcPr marL="4649" marR="4649" marT="4649" marB="4649" anchor="ctr">
                    <a:lnL>
                      <a:noFill/>
                    </a:lnL>
                    <a:lnR>
                      <a:noFill/>
                    </a:lnR>
                    <a:lnT>
                      <a:noFill/>
                    </a:lnT>
                    <a:lnB>
                      <a:noFill/>
                    </a:lnB>
                    <a:solidFill>
                      <a:srgbClr val="FFFFFF"/>
                    </a:solidFill>
                  </a:tcPr>
                </a:tc>
                <a:tc>
                  <a:txBody>
                    <a:bodyPr/>
                    <a:lstStyle/>
                    <a:p>
                      <a:endParaRPr lang="en-US" sz="1800" dirty="0">
                        <a:effectLst/>
                      </a:endParaRP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268053897"/>
                  </a:ext>
                </a:extLst>
              </a:tr>
              <a:tr h="191244">
                <a:tc>
                  <a:txBody>
                    <a:bodyPr/>
                    <a:lstStyle/>
                    <a:p>
                      <a:r>
                        <a:rPr lang="en-US" sz="1800">
                          <a:effectLst/>
                        </a:rPr>
                        <a:t>15</a:t>
                      </a:r>
                    </a:p>
                  </a:txBody>
                  <a:tcPr marL="4649" marR="4649" marT="4649" marB="4649" anchor="ctr">
                    <a:lnL>
                      <a:noFill/>
                    </a:lnL>
                    <a:lnR>
                      <a:noFill/>
                    </a:lnR>
                    <a:lnT>
                      <a:noFill/>
                    </a:lnT>
                    <a:lnB>
                      <a:noFill/>
                    </a:lnB>
                    <a:solidFill>
                      <a:srgbClr val="FFFFFF"/>
                    </a:solidFill>
                  </a:tcPr>
                </a:tc>
                <a:tc>
                  <a:txBody>
                    <a:bodyPr/>
                    <a:lstStyle/>
                    <a:p>
                      <a:r>
                        <a:rPr lang="en-US" sz="1800" dirty="0">
                          <a:effectLst/>
                        </a:rPr>
                        <a:t>12/1/2024</a:t>
                      </a:r>
                    </a:p>
                  </a:txBody>
                  <a:tcPr marL="4649" marR="4649" marT="4649" marB="4649" anchor="ctr">
                    <a:lnL>
                      <a:noFill/>
                    </a:lnL>
                    <a:lnR>
                      <a:noFill/>
                    </a:lnR>
                    <a:lnT>
                      <a:noFill/>
                    </a:lnT>
                    <a:lnB>
                      <a:noFill/>
                    </a:lnB>
                    <a:solidFill>
                      <a:srgbClr val="FFFFFF"/>
                    </a:solidFill>
                  </a:tcPr>
                </a:tc>
                <a:tc>
                  <a:txBody>
                    <a:bodyPr/>
                    <a:lstStyle/>
                    <a:p>
                      <a:r>
                        <a:rPr lang="en-US" sz="1800" dirty="0">
                          <a:effectLst/>
                        </a:rPr>
                        <a:t>OpenCV DNN</a:t>
                      </a:r>
                    </a:p>
                  </a:txBody>
                  <a:tcPr marL="4649" marR="4649" marT="4649" marB="4649" anchor="ctr">
                    <a:lnL>
                      <a:noFill/>
                    </a:lnL>
                    <a:lnR>
                      <a:noFill/>
                    </a:lnR>
                    <a:lnT>
                      <a:noFill/>
                    </a:lnT>
                    <a:lnB>
                      <a:noFill/>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Python problems (HW12)</a:t>
                      </a:r>
                    </a:p>
                  </a:txBody>
                  <a:tcPr marL="4649" marR="4649" marT="4649" marB="4649" anchor="ctr">
                    <a:lnL>
                      <a:noFill/>
                    </a:lnL>
                    <a:lnR>
                      <a:noFill/>
                    </a:lnR>
                    <a:lnT>
                      <a:noFill/>
                    </a:lnT>
                    <a:lnB>
                      <a:noFill/>
                    </a:lnB>
                    <a:solidFill>
                      <a:srgbClr val="FFFFFF"/>
                    </a:solidFill>
                  </a:tcPr>
                </a:tc>
                <a:tc>
                  <a:txBody>
                    <a:bodyPr/>
                    <a:lstStyle/>
                    <a:p>
                      <a:r>
                        <a:rPr lang="en-US" sz="1800" dirty="0">
                          <a:effectLst/>
                        </a:rPr>
                        <a:t>Due 12/3</a:t>
                      </a: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1286783435"/>
                  </a:ext>
                </a:extLst>
              </a:tr>
              <a:tr h="191244">
                <a:tc>
                  <a:txBody>
                    <a:bodyPr/>
                    <a:lstStyle/>
                    <a:p>
                      <a:r>
                        <a:rPr lang="en-US" sz="1800">
                          <a:effectLst/>
                        </a:rPr>
                        <a:t> </a:t>
                      </a:r>
                    </a:p>
                  </a:txBody>
                  <a:tcPr marL="4649" marR="4649" marT="4649" marB="4649" anchor="ctr">
                    <a:lnL>
                      <a:noFill/>
                    </a:lnL>
                    <a:lnR>
                      <a:noFill/>
                    </a:lnR>
                    <a:lnT>
                      <a:noFill/>
                    </a:lnT>
                    <a:lnB>
                      <a:noFill/>
                    </a:lnB>
                    <a:solidFill>
                      <a:srgbClr val="FFFFFF"/>
                    </a:solidFill>
                  </a:tcPr>
                </a:tc>
                <a:tc>
                  <a:txBody>
                    <a:bodyPr/>
                    <a:lstStyle/>
                    <a:p>
                      <a:r>
                        <a:rPr lang="en-US" sz="1800" dirty="0">
                          <a:effectLst/>
                        </a:rPr>
                        <a:t>12/3/2024</a:t>
                      </a:r>
                    </a:p>
                  </a:txBody>
                  <a:tcPr marL="4649" marR="4649" marT="4649" marB="4649" anchor="ctr">
                    <a:lnL>
                      <a:noFill/>
                    </a:lnL>
                    <a:lnR>
                      <a:noFill/>
                    </a:lnR>
                    <a:lnT>
                      <a:noFill/>
                    </a:lnT>
                    <a:lnB>
                      <a:noFill/>
                    </a:lnB>
                    <a:solidFill>
                      <a:srgbClr val="FFFFFF"/>
                    </a:solidFill>
                  </a:tcPr>
                </a:tc>
                <a:tc>
                  <a:txBody>
                    <a:bodyPr/>
                    <a:lstStyle/>
                    <a:p>
                      <a:r>
                        <a:rPr lang="en-US" sz="1800" dirty="0">
                          <a:effectLst/>
                        </a:rPr>
                        <a:t>Super Resolution</a:t>
                      </a:r>
                    </a:p>
                  </a:txBody>
                  <a:tcPr marL="4649" marR="4649" marT="4649" marB="4649" anchor="ctr">
                    <a:lnL>
                      <a:noFill/>
                    </a:lnL>
                    <a:lnR>
                      <a:noFill/>
                    </a:lnR>
                    <a:lnT>
                      <a:noFill/>
                    </a:lnT>
                    <a:lnB>
                      <a:noFill/>
                    </a:lnB>
                    <a:solidFill>
                      <a:srgbClr val="FFFFFF"/>
                    </a:solidFill>
                  </a:tcPr>
                </a:tc>
                <a:tc>
                  <a:txBody>
                    <a:bodyPr/>
                    <a:lstStyle/>
                    <a:p>
                      <a:r>
                        <a:rPr lang="en-US" sz="1800" dirty="0">
                          <a:effectLst/>
                        </a:rPr>
                        <a:t>Python problems</a:t>
                      </a:r>
                    </a:p>
                  </a:txBody>
                  <a:tcPr marL="4649" marR="4649" marT="4649" marB="4649" anchor="ctr">
                    <a:lnL>
                      <a:noFill/>
                    </a:lnL>
                    <a:lnR>
                      <a:noFill/>
                    </a:lnR>
                    <a:lnT>
                      <a:noFill/>
                    </a:lnT>
                    <a:lnB>
                      <a:noFill/>
                    </a:lnB>
                    <a:solidFill>
                      <a:srgbClr val="FFFFFF"/>
                    </a:solidFill>
                  </a:tcPr>
                </a:tc>
                <a:tc>
                  <a:txBody>
                    <a:bodyPr/>
                    <a:lstStyle/>
                    <a:p>
                      <a:endParaRPr lang="en-US" sz="1800" dirty="0">
                        <a:effectLst/>
                      </a:endParaRP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688509921"/>
                  </a:ext>
                </a:extLst>
              </a:tr>
            </a:tbl>
          </a:graphicData>
        </a:graphic>
      </p:graphicFrame>
      <p:sp>
        <p:nvSpPr>
          <p:cNvPr id="7" name="Title 1">
            <a:extLst>
              <a:ext uri="{FF2B5EF4-FFF2-40B4-BE49-F238E27FC236}">
                <a16:creationId xmlns:a16="http://schemas.microsoft.com/office/drawing/2014/main" id="{116F40BB-A52A-CAE7-E132-D6080FB00DDF}"/>
              </a:ext>
            </a:extLst>
          </p:cNvPr>
          <p:cNvSpPr>
            <a:spLocks noGrp="1"/>
          </p:cNvSpPr>
          <p:nvPr>
            <p:ph type="title"/>
          </p:nvPr>
        </p:nvSpPr>
        <p:spPr>
          <a:xfrm>
            <a:off x="838200" y="4616"/>
            <a:ext cx="10515600" cy="1325563"/>
          </a:xfrm>
        </p:spPr>
        <p:txBody>
          <a:bodyPr/>
          <a:lstStyle/>
          <a:p>
            <a:r>
              <a:rPr lang="en-US" b="1" dirty="0"/>
              <a:t>Syllabus</a:t>
            </a:r>
          </a:p>
        </p:txBody>
      </p:sp>
    </p:spTree>
    <p:extLst>
      <p:ext uri="{BB962C8B-B14F-4D97-AF65-F5344CB8AC3E}">
        <p14:creationId xmlns:p14="http://schemas.microsoft.com/office/powerpoint/2010/main" val="601069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8E2E6-857F-D46A-1F11-56EC6CE1C18F}"/>
              </a:ext>
            </a:extLst>
          </p:cNvPr>
          <p:cNvSpPr>
            <a:spLocks noGrp="1"/>
          </p:cNvSpPr>
          <p:nvPr>
            <p:ph type="title"/>
          </p:nvPr>
        </p:nvSpPr>
        <p:spPr>
          <a:xfrm>
            <a:off x="491359" y="0"/>
            <a:ext cx="10515600" cy="1325563"/>
          </a:xfrm>
        </p:spPr>
        <p:txBody>
          <a:bodyPr/>
          <a:lstStyle/>
          <a:p>
            <a:r>
              <a:rPr lang="en-US" dirty="0"/>
              <a:t>Semester Project</a:t>
            </a:r>
          </a:p>
        </p:txBody>
      </p:sp>
      <p:sp>
        <p:nvSpPr>
          <p:cNvPr id="4" name="TextBox 3">
            <a:extLst>
              <a:ext uri="{FF2B5EF4-FFF2-40B4-BE49-F238E27FC236}">
                <a16:creationId xmlns:a16="http://schemas.microsoft.com/office/drawing/2014/main" id="{C54B019B-D108-8531-E564-4058AB3A9263}"/>
              </a:ext>
            </a:extLst>
          </p:cNvPr>
          <p:cNvSpPr txBox="1"/>
          <p:nvPr/>
        </p:nvSpPr>
        <p:spPr>
          <a:xfrm>
            <a:off x="1473200" y="1325563"/>
            <a:ext cx="9245600" cy="5262979"/>
          </a:xfrm>
          <a:prstGeom prst="rect">
            <a:avLst/>
          </a:prstGeom>
          <a:noFill/>
        </p:spPr>
        <p:txBody>
          <a:bodyPr wrap="square" rtlCol="0">
            <a:spAutoFit/>
          </a:bodyPr>
          <a:lstStyle/>
          <a:p>
            <a:r>
              <a:rPr lang="en-US" sz="2800" dirty="0"/>
              <a:t>Design a program to implement image processing.</a:t>
            </a:r>
          </a:p>
          <a:p>
            <a:pPr marL="914400" lvl="1" indent="-457200">
              <a:buFont typeface="Arial" panose="020B0604020202020204" pitchFamily="34" charset="0"/>
              <a:buChar char="•"/>
            </a:pPr>
            <a:r>
              <a:rPr lang="en-US" sz="2800" dirty="0"/>
              <a:t>Python function library of methods</a:t>
            </a:r>
          </a:p>
          <a:p>
            <a:pPr marL="914400" lvl="1" indent="-457200">
              <a:buFont typeface="Arial" panose="020B0604020202020204" pitchFamily="34" charset="0"/>
              <a:buChar char="•"/>
            </a:pPr>
            <a:r>
              <a:rPr lang="en-US" sz="2800" dirty="0"/>
              <a:t>Can be GUI or command line</a:t>
            </a:r>
          </a:p>
          <a:p>
            <a:pPr marL="914400" lvl="1" indent="-457200">
              <a:buFont typeface="Arial" panose="020B0604020202020204" pitchFamily="34" charset="0"/>
              <a:buChar char="•"/>
            </a:pPr>
            <a:r>
              <a:rPr lang="en-US" sz="2800" dirty="0"/>
              <a:t>Groups of 4 people (1390/2390 separated)</a:t>
            </a:r>
          </a:p>
          <a:p>
            <a:r>
              <a:rPr lang="en-US" sz="2800" dirty="0"/>
              <a:t>	</a:t>
            </a:r>
          </a:p>
          <a:p>
            <a:r>
              <a:rPr lang="en-US" sz="2400" dirty="0"/>
              <a:t>Examples:</a:t>
            </a:r>
          </a:p>
          <a:p>
            <a:pPr marL="914400" lvl="1" indent="-457200">
              <a:buFont typeface="Arial" panose="020B0604020202020204" pitchFamily="34" charset="0"/>
              <a:buChar char="•"/>
            </a:pPr>
            <a:r>
              <a:rPr lang="en-US" sz="2400" dirty="0"/>
              <a:t>Virtual web camera</a:t>
            </a:r>
          </a:p>
          <a:p>
            <a:pPr marL="914400" lvl="1" indent="-457200">
              <a:buFont typeface="Arial" panose="020B0604020202020204" pitchFamily="34" charset="0"/>
              <a:buChar char="•"/>
            </a:pPr>
            <a:r>
              <a:rPr lang="en-US" sz="2400" dirty="0"/>
              <a:t>Face-swap</a:t>
            </a:r>
          </a:p>
          <a:p>
            <a:pPr marL="914400" lvl="1" indent="-457200">
              <a:buFont typeface="Arial" panose="020B0604020202020204" pitchFamily="34" charset="0"/>
              <a:buChar char="•"/>
            </a:pPr>
            <a:r>
              <a:rPr lang="en-US" sz="2400" dirty="0"/>
              <a:t>Object detection</a:t>
            </a:r>
          </a:p>
          <a:p>
            <a:pPr marL="914400" lvl="1" indent="-457200">
              <a:buFont typeface="Arial" panose="020B0604020202020204" pitchFamily="34" charset="0"/>
              <a:buChar char="•"/>
            </a:pPr>
            <a:r>
              <a:rPr lang="en-US" sz="2400" dirty="0"/>
              <a:t>Text reader</a:t>
            </a:r>
          </a:p>
          <a:p>
            <a:pPr marL="914400" lvl="1" indent="-457200">
              <a:buFont typeface="Arial" panose="020B0604020202020204" pitchFamily="34" charset="0"/>
              <a:buChar char="•"/>
            </a:pPr>
            <a:r>
              <a:rPr lang="en-US" sz="2400" dirty="0"/>
              <a:t>“Instagram” filter</a:t>
            </a:r>
          </a:p>
          <a:p>
            <a:pPr marL="914400" lvl="1" indent="-457200">
              <a:buFont typeface="Arial" panose="020B0604020202020204" pitchFamily="34" charset="0"/>
              <a:buChar char="•"/>
            </a:pPr>
            <a:r>
              <a:rPr lang="en-US" sz="2400" dirty="0"/>
              <a:t>3D reconstruction</a:t>
            </a:r>
          </a:p>
          <a:p>
            <a:pPr marL="914400" lvl="1" indent="-457200">
              <a:buFont typeface="Arial" panose="020B0604020202020204" pitchFamily="34" charset="0"/>
              <a:buChar char="•"/>
            </a:pPr>
            <a:r>
              <a:rPr lang="en-US" sz="2400" dirty="0"/>
              <a:t>Automatic face blurring software </a:t>
            </a:r>
            <a:r>
              <a:rPr lang="en-US" sz="2800" dirty="0"/>
              <a:t>	 	</a:t>
            </a:r>
          </a:p>
        </p:txBody>
      </p:sp>
    </p:spTree>
    <p:extLst>
      <p:ext uri="{BB962C8B-B14F-4D97-AF65-F5344CB8AC3E}">
        <p14:creationId xmlns:p14="http://schemas.microsoft.com/office/powerpoint/2010/main" val="176603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109A3E-C228-69A2-9BD5-E4DC4A2C83C3}"/>
              </a:ext>
            </a:extLst>
          </p:cNvPr>
          <p:cNvSpPr txBox="1"/>
          <p:nvPr/>
        </p:nvSpPr>
        <p:spPr>
          <a:xfrm>
            <a:off x="495300" y="457200"/>
            <a:ext cx="3570016" cy="461665"/>
          </a:xfrm>
          <a:prstGeom prst="rect">
            <a:avLst/>
          </a:prstGeom>
          <a:noFill/>
        </p:spPr>
        <p:txBody>
          <a:bodyPr wrap="none" rtlCol="0">
            <a:spAutoFit/>
          </a:bodyPr>
          <a:lstStyle/>
          <a:p>
            <a:r>
              <a:rPr lang="en-US" sz="2400" b="1" dirty="0"/>
              <a:t>Class Attendance Taker:</a:t>
            </a:r>
          </a:p>
        </p:txBody>
      </p:sp>
      <p:grpSp>
        <p:nvGrpSpPr>
          <p:cNvPr id="6" name="Group 5">
            <a:extLst>
              <a:ext uri="{FF2B5EF4-FFF2-40B4-BE49-F238E27FC236}">
                <a16:creationId xmlns:a16="http://schemas.microsoft.com/office/drawing/2014/main" id="{FB968866-DEE1-C94A-6DED-6B89B1C8809A}"/>
              </a:ext>
            </a:extLst>
          </p:cNvPr>
          <p:cNvGrpSpPr/>
          <p:nvPr/>
        </p:nvGrpSpPr>
        <p:grpSpPr>
          <a:xfrm>
            <a:off x="7441324" y="826532"/>
            <a:ext cx="4510759" cy="3088519"/>
            <a:chOff x="6181724" y="2505075"/>
            <a:chExt cx="5297394" cy="3531596"/>
          </a:xfrm>
        </p:grpSpPr>
        <p:pic>
          <p:nvPicPr>
            <p:cNvPr id="7" name="Picture 4" descr="Encouraging students to become active class participants (opinion)">
              <a:extLst>
                <a:ext uri="{FF2B5EF4-FFF2-40B4-BE49-F238E27FC236}">
                  <a16:creationId xmlns:a16="http://schemas.microsoft.com/office/drawing/2014/main" id="{578187F3-19F2-CBC1-A497-E849018753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1724" y="2505075"/>
              <a:ext cx="5297394" cy="353159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218CC46-F2C8-6E04-F245-C1EBC0EC08A6}"/>
                </a:ext>
              </a:extLst>
            </p:cNvPr>
            <p:cNvSpPr/>
            <p:nvPr/>
          </p:nvSpPr>
          <p:spPr>
            <a:xfrm>
              <a:off x="9108896" y="3633639"/>
              <a:ext cx="795866" cy="80433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1F8FBA8-C3AE-5380-134D-87F73663E01B}"/>
                </a:ext>
              </a:extLst>
            </p:cNvPr>
            <p:cNvSpPr/>
            <p:nvPr/>
          </p:nvSpPr>
          <p:spPr>
            <a:xfrm>
              <a:off x="7619207" y="3708398"/>
              <a:ext cx="711200" cy="73659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6E1353-B64F-3F93-787E-F475167A01D9}"/>
                </a:ext>
              </a:extLst>
            </p:cNvPr>
            <p:cNvSpPr/>
            <p:nvPr/>
          </p:nvSpPr>
          <p:spPr>
            <a:xfrm>
              <a:off x="6393654" y="3653366"/>
              <a:ext cx="711200" cy="73659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EF0BEB-9CC5-D390-8BDE-7210C5250F45}"/>
                </a:ext>
              </a:extLst>
            </p:cNvPr>
            <p:cNvSpPr/>
            <p:nvPr/>
          </p:nvSpPr>
          <p:spPr>
            <a:xfrm>
              <a:off x="10206913" y="3622172"/>
              <a:ext cx="501916" cy="5046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823888-90C3-AD10-5A2F-26171656DD5C}"/>
                </a:ext>
              </a:extLst>
            </p:cNvPr>
            <p:cNvSpPr/>
            <p:nvPr/>
          </p:nvSpPr>
          <p:spPr>
            <a:xfrm>
              <a:off x="8273783" y="3844719"/>
              <a:ext cx="434445" cy="36829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5EF2545-D9AC-3F02-8B38-FEAE500A6ABF}"/>
                </a:ext>
              </a:extLst>
            </p:cNvPr>
            <p:cNvSpPr/>
            <p:nvPr/>
          </p:nvSpPr>
          <p:spPr>
            <a:xfrm>
              <a:off x="10746403" y="3731085"/>
              <a:ext cx="347570" cy="32128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1A9AC60-4613-8E16-1C04-2689ED018F42}"/>
                </a:ext>
              </a:extLst>
            </p:cNvPr>
            <p:cNvSpPr/>
            <p:nvPr/>
          </p:nvSpPr>
          <p:spPr>
            <a:xfrm>
              <a:off x="8757089" y="3927153"/>
              <a:ext cx="251620" cy="2504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18EFEE8-4A9B-8A5E-5142-F28DE4B35C1D}"/>
                </a:ext>
              </a:extLst>
            </p:cNvPr>
            <p:cNvSpPr/>
            <p:nvPr/>
          </p:nvSpPr>
          <p:spPr>
            <a:xfrm>
              <a:off x="9862429" y="3800152"/>
              <a:ext cx="226482" cy="2540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6C7EF7A-5D2D-5B8A-B11A-57FB525739DF}"/>
                </a:ext>
              </a:extLst>
            </p:cNvPr>
            <p:cNvSpPr/>
            <p:nvPr/>
          </p:nvSpPr>
          <p:spPr>
            <a:xfrm>
              <a:off x="7316783" y="3927153"/>
              <a:ext cx="412883" cy="36829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46BC72A-8E1D-A1DC-334C-DDE9C1A66F6A}"/>
                </a:ext>
              </a:extLst>
            </p:cNvPr>
            <p:cNvSpPr/>
            <p:nvPr/>
          </p:nvSpPr>
          <p:spPr>
            <a:xfrm>
              <a:off x="8984473" y="3961021"/>
              <a:ext cx="251620" cy="2858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CE00A42C-28CF-D456-9DEC-B2AFF505BE93}"/>
              </a:ext>
            </a:extLst>
          </p:cNvPr>
          <p:cNvSpPr txBox="1"/>
          <p:nvPr/>
        </p:nvSpPr>
        <p:spPr>
          <a:xfrm>
            <a:off x="495300" y="1257300"/>
            <a:ext cx="6146800" cy="5078313"/>
          </a:xfrm>
          <a:prstGeom prst="rect">
            <a:avLst/>
          </a:prstGeom>
          <a:noFill/>
        </p:spPr>
        <p:txBody>
          <a:bodyPr wrap="square" rtlCol="0">
            <a:spAutoFit/>
          </a:bodyPr>
          <a:lstStyle/>
          <a:p>
            <a:r>
              <a:rPr lang="en-US" dirty="0"/>
              <a:t>Objective:  From a photo of a class, find and identify the faces in the image.</a:t>
            </a:r>
          </a:p>
          <a:p>
            <a:endParaRPr lang="en-US" dirty="0"/>
          </a:p>
          <a:p>
            <a:r>
              <a:rPr lang="en-US" dirty="0"/>
              <a:t>Project elements:</a:t>
            </a:r>
          </a:p>
          <a:p>
            <a:pPr marL="285750" indent="-285750">
              <a:buFont typeface="Arial" panose="020B0604020202020204" pitchFamily="34" charset="0"/>
              <a:buChar char="•"/>
            </a:pPr>
            <a:r>
              <a:rPr lang="en-US" dirty="0"/>
              <a:t>Using custom Haar classifier from images of “students”, train model to identify students.  Demo case, just using the four members of the group.</a:t>
            </a:r>
          </a:p>
          <a:p>
            <a:pPr marL="285750" indent="-285750">
              <a:buFont typeface="Arial" panose="020B0604020202020204" pitchFamily="34" charset="0"/>
              <a:buChar char="•"/>
            </a:pPr>
            <a:r>
              <a:rPr lang="en-US" dirty="0"/>
              <a:t>Using Media Pipe, find all possible faces in the class image.</a:t>
            </a:r>
          </a:p>
          <a:p>
            <a:pPr marL="285750" indent="-285750">
              <a:buFont typeface="Arial" panose="020B0604020202020204" pitchFamily="34" charset="0"/>
              <a:buChar char="•"/>
            </a:pPr>
            <a:r>
              <a:rPr lang="en-US" dirty="0"/>
              <a:t>Cut out ROI around each face</a:t>
            </a:r>
          </a:p>
          <a:p>
            <a:pPr marL="285750" indent="-285750">
              <a:buFont typeface="Arial" panose="020B0604020202020204" pitchFamily="34" charset="0"/>
              <a:buChar char="•"/>
            </a:pPr>
            <a:r>
              <a:rPr lang="en-US" dirty="0"/>
              <a:t>Identify the person from feeding in the ROI to the Haar classifier</a:t>
            </a:r>
          </a:p>
          <a:p>
            <a:endParaRPr lang="en-US" dirty="0"/>
          </a:p>
          <a:p>
            <a:r>
              <a:rPr lang="en-US" dirty="0"/>
              <a:t>Testing case:</a:t>
            </a:r>
          </a:p>
          <a:p>
            <a:pPr marL="285750" indent="-285750">
              <a:buFont typeface="Arial" panose="020B0604020202020204" pitchFamily="34" charset="0"/>
              <a:buChar char="•"/>
            </a:pPr>
            <a:r>
              <a:rPr lang="en-US" dirty="0"/>
              <a:t>Train model on team members</a:t>
            </a:r>
          </a:p>
          <a:p>
            <a:pPr marL="285750" indent="-285750">
              <a:buFont typeface="Arial" panose="020B0604020202020204" pitchFamily="34" charset="0"/>
              <a:buChar char="•"/>
            </a:pPr>
            <a:r>
              <a:rPr lang="en-US" dirty="0"/>
              <a:t>Take set of photos with some/all of the team members</a:t>
            </a:r>
          </a:p>
          <a:p>
            <a:pPr marL="285750" indent="-285750">
              <a:buFont typeface="Arial" panose="020B0604020202020204" pitchFamily="34" charset="0"/>
              <a:buChar char="•"/>
            </a:pPr>
            <a:r>
              <a:rPr lang="en-US" dirty="0"/>
              <a:t>Show that program can ID the team members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62444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C8C9C-2031-0932-1FA5-D7178CF4096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DFA7FD5-9CA1-56B2-ED8C-966095B1E722}"/>
              </a:ext>
            </a:extLst>
          </p:cNvPr>
          <p:cNvSpPr txBox="1"/>
          <p:nvPr/>
        </p:nvSpPr>
        <p:spPr>
          <a:xfrm>
            <a:off x="495300" y="457200"/>
            <a:ext cx="3259290" cy="461665"/>
          </a:xfrm>
          <a:prstGeom prst="rect">
            <a:avLst/>
          </a:prstGeom>
          <a:noFill/>
        </p:spPr>
        <p:txBody>
          <a:bodyPr wrap="none" rtlCol="0">
            <a:spAutoFit/>
          </a:bodyPr>
          <a:lstStyle/>
          <a:p>
            <a:r>
              <a:rPr lang="en-US" sz="2400" b="1" dirty="0" err="1"/>
              <a:t>Soduku</a:t>
            </a:r>
            <a:r>
              <a:rPr lang="en-US" sz="2400" b="1" dirty="0"/>
              <a:t> Puzzle Solver:</a:t>
            </a:r>
          </a:p>
        </p:txBody>
      </p:sp>
      <p:sp>
        <p:nvSpPr>
          <p:cNvPr id="18" name="TextBox 17">
            <a:extLst>
              <a:ext uri="{FF2B5EF4-FFF2-40B4-BE49-F238E27FC236}">
                <a16:creationId xmlns:a16="http://schemas.microsoft.com/office/drawing/2014/main" id="{4293F685-B6C0-0F76-CD84-37C36D1DBE5A}"/>
              </a:ext>
            </a:extLst>
          </p:cNvPr>
          <p:cNvSpPr txBox="1"/>
          <p:nvPr/>
        </p:nvSpPr>
        <p:spPr>
          <a:xfrm>
            <a:off x="495300" y="1257300"/>
            <a:ext cx="6146800" cy="3970318"/>
          </a:xfrm>
          <a:prstGeom prst="rect">
            <a:avLst/>
          </a:prstGeom>
          <a:noFill/>
        </p:spPr>
        <p:txBody>
          <a:bodyPr wrap="square" rtlCol="0">
            <a:spAutoFit/>
          </a:bodyPr>
          <a:lstStyle/>
          <a:p>
            <a:r>
              <a:rPr lang="en-US" dirty="0"/>
              <a:t>Objective:  Take a picture of a </a:t>
            </a:r>
            <a:r>
              <a:rPr lang="en-US" dirty="0" err="1"/>
              <a:t>Soduku</a:t>
            </a:r>
            <a:r>
              <a:rPr lang="en-US" dirty="0"/>
              <a:t> puzzle.  Read the number values.  Program solves the puzzle (used 3rd party code).  Display the solutions super-imposed on the original image.</a:t>
            </a:r>
          </a:p>
          <a:p>
            <a:endParaRPr lang="en-US" dirty="0"/>
          </a:p>
          <a:p>
            <a:r>
              <a:rPr lang="en-US" dirty="0"/>
              <a:t>Project elements:</a:t>
            </a:r>
          </a:p>
          <a:p>
            <a:pPr marL="285750" indent="-285750">
              <a:buFont typeface="Arial" panose="020B0604020202020204" pitchFamily="34" charset="0"/>
              <a:buChar char="•"/>
            </a:pPr>
            <a:r>
              <a:rPr lang="en-US" dirty="0"/>
              <a:t>Find edges and lines of the puzzle grid to define ROI boxes.</a:t>
            </a:r>
          </a:p>
          <a:p>
            <a:pPr marL="285750" indent="-285750">
              <a:buFont typeface="Arial" panose="020B0604020202020204" pitchFamily="34" charset="0"/>
              <a:buChar char="•"/>
            </a:pPr>
            <a:r>
              <a:rPr lang="en-US" dirty="0"/>
              <a:t>Use HOG classifier to ID numbers</a:t>
            </a:r>
          </a:p>
          <a:p>
            <a:pPr marL="285750" indent="-285750">
              <a:buFont typeface="Arial" panose="020B0604020202020204" pitchFamily="34" charset="0"/>
              <a:buChar char="•"/>
            </a:pPr>
            <a:r>
              <a:rPr lang="en-US" dirty="0"/>
              <a:t>Solve puzzle</a:t>
            </a:r>
          </a:p>
          <a:p>
            <a:pPr marL="285750" indent="-285750">
              <a:buFont typeface="Arial" panose="020B0604020202020204" pitchFamily="34" charset="0"/>
              <a:buChar char="•"/>
            </a:pPr>
            <a:r>
              <a:rPr lang="en-US" dirty="0"/>
              <a:t>Create image with solution in the right boxes</a:t>
            </a:r>
          </a:p>
          <a:p>
            <a:endParaRPr lang="en-US" dirty="0"/>
          </a:p>
          <a:p>
            <a:r>
              <a:rPr lang="en-US" dirty="0"/>
              <a:t>Testing case:</a:t>
            </a:r>
          </a:p>
          <a:p>
            <a:pPr marL="285750" indent="-285750">
              <a:buFont typeface="Arial" panose="020B0604020202020204" pitchFamily="34" charset="0"/>
              <a:buChar char="•"/>
            </a:pPr>
            <a:r>
              <a:rPr lang="en-US" dirty="0"/>
              <a:t>Printed out puzzles and took pictures to feed into program</a:t>
            </a:r>
          </a:p>
        </p:txBody>
      </p:sp>
      <p:pic>
        <p:nvPicPr>
          <p:cNvPr id="1026" name="Picture 2" descr="Sudoku - Wikipedia">
            <a:extLst>
              <a:ext uri="{FF2B5EF4-FFF2-40B4-BE49-F238E27FC236}">
                <a16:creationId xmlns:a16="http://schemas.microsoft.com/office/drawing/2014/main" id="{F08B26FE-61EC-F65F-C0E0-A872B06D6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4685" y="457200"/>
            <a:ext cx="4413688" cy="4413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056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234BC-3C77-0CEF-5D90-D21040EE8CC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A04E740-D064-3755-4771-542B6FD56354}"/>
              </a:ext>
            </a:extLst>
          </p:cNvPr>
          <p:cNvSpPr txBox="1"/>
          <p:nvPr/>
        </p:nvSpPr>
        <p:spPr>
          <a:xfrm>
            <a:off x="495300" y="457200"/>
            <a:ext cx="4273221" cy="461665"/>
          </a:xfrm>
          <a:prstGeom prst="rect">
            <a:avLst/>
          </a:prstGeom>
          <a:noFill/>
        </p:spPr>
        <p:txBody>
          <a:bodyPr wrap="none" rtlCol="0">
            <a:spAutoFit/>
          </a:bodyPr>
          <a:lstStyle/>
          <a:p>
            <a:r>
              <a:rPr lang="en-US" sz="2400" b="1" dirty="0"/>
              <a:t>Lifting Form Feedback (2390):</a:t>
            </a:r>
          </a:p>
        </p:txBody>
      </p:sp>
      <p:sp>
        <p:nvSpPr>
          <p:cNvPr id="18" name="TextBox 17">
            <a:extLst>
              <a:ext uri="{FF2B5EF4-FFF2-40B4-BE49-F238E27FC236}">
                <a16:creationId xmlns:a16="http://schemas.microsoft.com/office/drawing/2014/main" id="{206943E3-108C-C320-20D8-8A3B5BCBE636}"/>
              </a:ext>
            </a:extLst>
          </p:cNvPr>
          <p:cNvSpPr txBox="1"/>
          <p:nvPr/>
        </p:nvSpPr>
        <p:spPr>
          <a:xfrm>
            <a:off x="495300" y="1257300"/>
            <a:ext cx="5390495" cy="3970318"/>
          </a:xfrm>
          <a:prstGeom prst="rect">
            <a:avLst/>
          </a:prstGeom>
          <a:noFill/>
        </p:spPr>
        <p:txBody>
          <a:bodyPr wrap="square" rtlCol="0">
            <a:spAutoFit/>
          </a:bodyPr>
          <a:lstStyle/>
          <a:p>
            <a:r>
              <a:rPr lang="en-US" dirty="0"/>
              <a:t>Objective:  From a video of a deadlift, calculate the position of the body parts and provide feedback on the correct form.</a:t>
            </a:r>
          </a:p>
          <a:p>
            <a:endParaRPr lang="en-US" dirty="0"/>
          </a:p>
          <a:p>
            <a:r>
              <a:rPr lang="en-US" dirty="0"/>
              <a:t>Project elements:</a:t>
            </a:r>
          </a:p>
          <a:p>
            <a:pPr marL="285750" indent="-285750">
              <a:buFont typeface="Arial" panose="020B0604020202020204" pitchFamily="34" charset="0"/>
              <a:buChar char="•"/>
            </a:pPr>
            <a:r>
              <a:rPr lang="en-US" dirty="0"/>
              <a:t>From a side view camera, find the location of the dumbbell (used Hough circles and segmentation)</a:t>
            </a:r>
          </a:p>
          <a:p>
            <a:pPr marL="285750" indent="-285750">
              <a:buFont typeface="Arial" panose="020B0604020202020204" pitchFamily="34" charset="0"/>
              <a:buChar char="•"/>
            </a:pPr>
            <a:r>
              <a:rPr lang="en-US" dirty="0"/>
              <a:t>Using </a:t>
            </a:r>
            <a:r>
              <a:rPr lang="en-US" dirty="0" err="1"/>
              <a:t>OpenPose</a:t>
            </a:r>
            <a:r>
              <a:rPr lang="en-US" dirty="0"/>
              <a:t> program (3</a:t>
            </a:r>
            <a:r>
              <a:rPr lang="en-US" baseline="30000" dirty="0"/>
              <a:t>rd</a:t>
            </a:r>
            <a:r>
              <a:rPr lang="en-US" dirty="0"/>
              <a:t> part open source python code from CMU), find the location of the body parts and angles.</a:t>
            </a:r>
          </a:p>
          <a:p>
            <a:endParaRPr lang="en-US" dirty="0"/>
          </a:p>
          <a:p>
            <a:r>
              <a:rPr lang="en-US" dirty="0"/>
              <a:t>Testing case:</a:t>
            </a:r>
          </a:p>
          <a:p>
            <a:pPr marL="285750" indent="-285750">
              <a:buFont typeface="Arial" panose="020B0604020202020204" pitchFamily="34" charset="0"/>
              <a:buChar char="•"/>
            </a:pPr>
            <a:r>
              <a:rPr lang="en-US" dirty="0"/>
              <a:t>Took sample videos of a team member lifting weights with various technique.</a:t>
            </a:r>
          </a:p>
        </p:txBody>
      </p:sp>
      <p:pic>
        <p:nvPicPr>
          <p:cNvPr id="3" name="Picture 2" descr="A person lifting weights in a gym&#10;&#10;AI-generated content may be incorrect.">
            <a:extLst>
              <a:ext uri="{FF2B5EF4-FFF2-40B4-BE49-F238E27FC236}">
                <a16:creationId xmlns:a16="http://schemas.microsoft.com/office/drawing/2014/main" id="{D02F760B-2CC4-5240-A8E5-7791097F79CD}"/>
              </a:ext>
            </a:extLst>
          </p:cNvPr>
          <p:cNvPicPr>
            <a:picLocks noChangeAspect="1"/>
          </p:cNvPicPr>
          <p:nvPr/>
        </p:nvPicPr>
        <p:blipFill>
          <a:blip r:embed="rId2"/>
          <a:stretch>
            <a:fillRect/>
          </a:stretch>
        </p:blipFill>
        <p:spPr>
          <a:xfrm>
            <a:off x="6306206" y="153714"/>
            <a:ext cx="5885793" cy="3425059"/>
          </a:xfrm>
          <a:prstGeom prst="rect">
            <a:avLst/>
          </a:prstGeom>
        </p:spPr>
      </p:pic>
    </p:spTree>
    <p:extLst>
      <p:ext uri="{BB962C8B-B14F-4D97-AF65-F5344CB8AC3E}">
        <p14:creationId xmlns:p14="http://schemas.microsoft.com/office/powerpoint/2010/main" val="3543169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CC527-F691-5223-BD2E-6DA7708FEE3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F7D122A-6182-270D-94CE-620963B0DDAD}"/>
              </a:ext>
            </a:extLst>
          </p:cNvPr>
          <p:cNvSpPr txBox="1"/>
          <p:nvPr/>
        </p:nvSpPr>
        <p:spPr>
          <a:xfrm>
            <a:off x="495300" y="457200"/>
            <a:ext cx="2496196" cy="461665"/>
          </a:xfrm>
          <a:prstGeom prst="rect">
            <a:avLst/>
          </a:prstGeom>
          <a:noFill/>
        </p:spPr>
        <p:txBody>
          <a:bodyPr wrap="none" rtlCol="0">
            <a:spAutoFit/>
          </a:bodyPr>
          <a:lstStyle/>
          <a:p>
            <a:r>
              <a:rPr lang="en-US" sz="2400" b="1" dirty="0"/>
              <a:t>Virtual Hair Cut :</a:t>
            </a:r>
          </a:p>
        </p:txBody>
      </p:sp>
      <p:sp>
        <p:nvSpPr>
          <p:cNvPr id="18" name="TextBox 17">
            <a:extLst>
              <a:ext uri="{FF2B5EF4-FFF2-40B4-BE49-F238E27FC236}">
                <a16:creationId xmlns:a16="http://schemas.microsoft.com/office/drawing/2014/main" id="{4475314B-4B1C-FA63-4776-D9F51DF65193}"/>
              </a:ext>
            </a:extLst>
          </p:cNvPr>
          <p:cNvSpPr txBox="1"/>
          <p:nvPr/>
        </p:nvSpPr>
        <p:spPr>
          <a:xfrm>
            <a:off x="495300" y="1257300"/>
            <a:ext cx="5390495" cy="3693319"/>
          </a:xfrm>
          <a:prstGeom prst="rect">
            <a:avLst/>
          </a:prstGeom>
          <a:noFill/>
        </p:spPr>
        <p:txBody>
          <a:bodyPr wrap="square" rtlCol="0">
            <a:spAutoFit/>
          </a:bodyPr>
          <a:lstStyle/>
          <a:p>
            <a:r>
              <a:rPr lang="en-US" dirty="0"/>
              <a:t>Objective:  From a live web camera feed, find an image of a head, segment the hair and crop.  Then replace the hair from one of several pre-defined styles</a:t>
            </a:r>
          </a:p>
          <a:p>
            <a:endParaRPr lang="en-US" dirty="0"/>
          </a:p>
          <a:p>
            <a:r>
              <a:rPr lang="en-US" dirty="0"/>
              <a:t>Project elements:</a:t>
            </a:r>
          </a:p>
          <a:p>
            <a:pPr marL="285750" indent="-285750">
              <a:buFont typeface="Arial" panose="020B0604020202020204" pitchFamily="34" charset="0"/>
              <a:buChar char="•"/>
            </a:pPr>
            <a:r>
              <a:rPr lang="en-US" dirty="0"/>
              <a:t>Video feed of single person “selfie” style image</a:t>
            </a:r>
          </a:p>
          <a:p>
            <a:pPr marL="285750" indent="-285750">
              <a:buFont typeface="Arial" panose="020B0604020202020204" pitchFamily="34" charset="0"/>
              <a:buChar char="•"/>
            </a:pPr>
            <a:r>
              <a:rPr lang="en-US" dirty="0"/>
              <a:t>Using media pipe for head and hair segmentation</a:t>
            </a:r>
          </a:p>
          <a:p>
            <a:pPr marL="285750" indent="-285750">
              <a:buFont typeface="Arial" panose="020B0604020202020204" pitchFamily="34" charset="0"/>
              <a:buChar char="•"/>
            </a:pPr>
            <a:r>
              <a:rPr lang="en-US" dirty="0"/>
              <a:t>Overlay predefined hair templates</a:t>
            </a:r>
          </a:p>
          <a:p>
            <a:endParaRPr lang="en-US" dirty="0"/>
          </a:p>
          <a:p>
            <a:r>
              <a:rPr lang="en-US" dirty="0"/>
              <a:t>Testing case:</a:t>
            </a:r>
          </a:p>
          <a:p>
            <a:pPr marL="285750" indent="-285750">
              <a:buFont typeface="Arial" panose="020B0604020202020204" pitchFamily="34" charset="0"/>
              <a:buChar char="•"/>
            </a:pPr>
            <a:r>
              <a:rPr lang="en-US" dirty="0"/>
              <a:t>Samples of various still and videos of faces.</a:t>
            </a:r>
          </a:p>
          <a:p>
            <a:pPr marL="285750" indent="-285750">
              <a:buFont typeface="Arial" panose="020B0604020202020204" pitchFamily="34" charset="0"/>
              <a:buChar char="•"/>
            </a:pPr>
            <a:endParaRPr lang="en-US" dirty="0"/>
          </a:p>
        </p:txBody>
      </p:sp>
      <p:pic>
        <p:nvPicPr>
          <p:cNvPr id="5" name="Picture 4" descr="A screenshot of a video call&#10;&#10;AI-generated content may be incorrect.">
            <a:extLst>
              <a:ext uri="{FF2B5EF4-FFF2-40B4-BE49-F238E27FC236}">
                <a16:creationId xmlns:a16="http://schemas.microsoft.com/office/drawing/2014/main" id="{86680EA3-3CC6-8144-CFB8-9D392F0AA3D4}"/>
              </a:ext>
            </a:extLst>
          </p:cNvPr>
          <p:cNvPicPr>
            <a:picLocks noChangeAspect="1"/>
          </p:cNvPicPr>
          <p:nvPr/>
        </p:nvPicPr>
        <p:blipFill rotWithShape="1">
          <a:blip r:embed="rId2"/>
          <a:srcRect l="4233" t="30081" r="596"/>
          <a:stretch>
            <a:fillRect/>
          </a:stretch>
        </p:blipFill>
        <p:spPr>
          <a:xfrm>
            <a:off x="6667500" y="865684"/>
            <a:ext cx="5135674" cy="3477854"/>
          </a:xfrm>
          <a:prstGeom prst="rect">
            <a:avLst/>
          </a:prstGeom>
        </p:spPr>
      </p:pic>
    </p:spTree>
    <p:extLst>
      <p:ext uri="{BB962C8B-B14F-4D97-AF65-F5344CB8AC3E}">
        <p14:creationId xmlns:p14="http://schemas.microsoft.com/office/powerpoint/2010/main" val="3272782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4B019B-D108-8531-E564-4058AB3A9263}"/>
              </a:ext>
            </a:extLst>
          </p:cNvPr>
          <p:cNvSpPr txBox="1"/>
          <p:nvPr/>
        </p:nvSpPr>
        <p:spPr>
          <a:xfrm>
            <a:off x="287867" y="234421"/>
            <a:ext cx="9245600" cy="584775"/>
          </a:xfrm>
          <a:prstGeom prst="rect">
            <a:avLst/>
          </a:prstGeom>
          <a:noFill/>
        </p:spPr>
        <p:txBody>
          <a:bodyPr wrap="square" rtlCol="0">
            <a:spAutoFit/>
          </a:bodyPr>
          <a:lstStyle/>
          <a:p>
            <a:r>
              <a:rPr lang="en-US" sz="3200" dirty="0"/>
              <a:t>Requirements:</a:t>
            </a:r>
          </a:p>
        </p:txBody>
      </p:sp>
      <p:sp>
        <p:nvSpPr>
          <p:cNvPr id="6" name="TextBox 5">
            <a:extLst>
              <a:ext uri="{FF2B5EF4-FFF2-40B4-BE49-F238E27FC236}">
                <a16:creationId xmlns:a16="http://schemas.microsoft.com/office/drawing/2014/main" id="{E8DAA865-3B7E-E2B4-476B-14E64C7B12FD}"/>
              </a:ext>
            </a:extLst>
          </p:cNvPr>
          <p:cNvSpPr txBox="1"/>
          <p:nvPr/>
        </p:nvSpPr>
        <p:spPr>
          <a:xfrm>
            <a:off x="287867" y="3429000"/>
            <a:ext cx="5808133" cy="1754326"/>
          </a:xfrm>
          <a:prstGeom prst="rect">
            <a:avLst/>
          </a:prstGeom>
          <a:noFill/>
        </p:spPr>
        <p:txBody>
          <a:bodyPr wrap="square" rtlCol="0">
            <a:spAutoFit/>
          </a:bodyPr>
          <a:lstStyle/>
          <a:p>
            <a:r>
              <a:rPr lang="en-US" b="1" u="sng" dirty="0"/>
              <a:t>ECE 1390 Students</a:t>
            </a:r>
          </a:p>
          <a:p>
            <a:pPr marL="742950" lvl="1" indent="-285750">
              <a:buFont typeface="Arial" panose="020B0604020202020204" pitchFamily="34" charset="0"/>
              <a:buChar char="•"/>
            </a:pPr>
            <a:r>
              <a:rPr lang="en-US" dirty="0"/>
              <a:t>Process still images</a:t>
            </a:r>
          </a:p>
          <a:p>
            <a:pPr marL="742950" lvl="1" indent="-285750">
              <a:buFont typeface="Arial" panose="020B0604020202020204" pitchFamily="34" charset="0"/>
              <a:buChar char="•"/>
            </a:pPr>
            <a:r>
              <a:rPr lang="en-US" dirty="0"/>
              <a:t>At least two methods described in class</a:t>
            </a:r>
          </a:p>
          <a:p>
            <a:pPr marL="742950" lvl="1" indent="-285750">
              <a:buFont typeface="Arial" panose="020B0604020202020204" pitchFamily="34" charset="0"/>
              <a:buChar char="•"/>
            </a:pPr>
            <a:r>
              <a:rPr lang="en-US" dirty="0"/>
              <a:t>Final presentation can be via PowerPoint showing features of program</a:t>
            </a:r>
          </a:p>
          <a:p>
            <a:pPr marL="742950" lvl="1"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FD40A203-7D8E-6089-B4AE-E76AE0EE2672}"/>
              </a:ext>
            </a:extLst>
          </p:cNvPr>
          <p:cNvSpPr txBox="1"/>
          <p:nvPr/>
        </p:nvSpPr>
        <p:spPr>
          <a:xfrm>
            <a:off x="338668" y="982134"/>
            <a:ext cx="11040534" cy="1477328"/>
          </a:xfrm>
          <a:prstGeom prst="rect">
            <a:avLst/>
          </a:prstGeom>
          <a:noFill/>
        </p:spPr>
        <p:txBody>
          <a:bodyPr wrap="square" rtlCol="0">
            <a:spAutoFit/>
          </a:bodyPr>
          <a:lstStyle/>
          <a:p>
            <a:r>
              <a:rPr lang="en-US" b="1" u="sng" dirty="0"/>
              <a:t>Everyone</a:t>
            </a:r>
          </a:p>
          <a:p>
            <a:pPr marL="742950" lvl="1" indent="-285750">
              <a:buFont typeface="Arial" panose="020B0604020202020204" pitchFamily="34" charset="0"/>
              <a:buChar char="•"/>
            </a:pPr>
            <a:r>
              <a:rPr lang="en-US" dirty="0"/>
              <a:t>Written in Python using OpenCV</a:t>
            </a:r>
          </a:p>
          <a:p>
            <a:pPr marL="742950" lvl="1" indent="-285750">
              <a:buFont typeface="Arial" panose="020B0604020202020204" pitchFamily="34" charset="0"/>
              <a:buChar char="•"/>
            </a:pPr>
            <a:r>
              <a:rPr lang="en-US" dirty="0"/>
              <a:t>Code compliant with MIT use license</a:t>
            </a:r>
          </a:p>
          <a:p>
            <a:pPr marL="742950" lvl="1" indent="-285750">
              <a:buFont typeface="Arial" panose="020B0604020202020204" pitchFamily="34" charset="0"/>
              <a:buChar char="•"/>
            </a:pPr>
            <a:r>
              <a:rPr lang="en-US" dirty="0"/>
              <a:t>Documented and maintained on GitHub</a:t>
            </a:r>
          </a:p>
          <a:p>
            <a:pPr marL="742950" lvl="1" indent="-285750">
              <a:buFont typeface="Arial" panose="020B0604020202020204" pitchFamily="34" charset="0"/>
              <a:buChar char="•"/>
            </a:pPr>
            <a:r>
              <a:rPr lang="en-US" dirty="0"/>
              <a:t>Include demonstration/example code </a:t>
            </a:r>
          </a:p>
        </p:txBody>
      </p:sp>
      <p:sp>
        <p:nvSpPr>
          <p:cNvPr id="2" name="TextBox 1">
            <a:extLst>
              <a:ext uri="{FF2B5EF4-FFF2-40B4-BE49-F238E27FC236}">
                <a16:creationId xmlns:a16="http://schemas.microsoft.com/office/drawing/2014/main" id="{CB2A7616-04CC-3BE2-073E-60A85282F6CF}"/>
              </a:ext>
            </a:extLst>
          </p:cNvPr>
          <p:cNvSpPr txBox="1"/>
          <p:nvPr/>
        </p:nvSpPr>
        <p:spPr>
          <a:xfrm>
            <a:off x="6269567" y="3429000"/>
            <a:ext cx="5808133" cy="1754326"/>
          </a:xfrm>
          <a:prstGeom prst="rect">
            <a:avLst/>
          </a:prstGeom>
          <a:noFill/>
        </p:spPr>
        <p:txBody>
          <a:bodyPr wrap="square" rtlCol="0">
            <a:spAutoFit/>
          </a:bodyPr>
          <a:lstStyle/>
          <a:p>
            <a:r>
              <a:rPr lang="en-US" b="1" u="sng" dirty="0"/>
              <a:t>ECE 2390 Students</a:t>
            </a:r>
          </a:p>
          <a:p>
            <a:pPr marL="742950" lvl="1" indent="-285750">
              <a:buFont typeface="Arial" panose="020B0604020202020204" pitchFamily="34" charset="0"/>
              <a:buChar char="•"/>
            </a:pPr>
            <a:r>
              <a:rPr lang="en-US" dirty="0"/>
              <a:t>Process video feeds</a:t>
            </a:r>
          </a:p>
          <a:p>
            <a:pPr marL="742950" lvl="1" indent="-285750">
              <a:buFont typeface="Arial" panose="020B0604020202020204" pitchFamily="34" charset="0"/>
              <a:buChar char="•"/>
            </a:pPr>
            <a:r>
              <a:rPr lang="en-US" dirty="0"/>
              <a:t>At least four methods described in class</a:t>
            </a:r>
          </a:p>
          <a:p>
            <a:pPr marL="742950" lvl="1" indent="-285750">
              <a:buFont typeface="Arial" panose="020B0604020202020204" pitchFamily="34" charset="0"/>
              <a:buChar char="•"/>
            </a:pPr>
            <a:r>
              <a:rPr lang="en-US" dirty="0"/>
              <a:t>Final presentation should include a live demo</a:t>
            </a:r>
          </a:p>
          <a:p>
            <a:pPr marL="742950" lvl="1" indent="-285750">
              <a:buFont typeface="Arial" panose="020B0604020202020204" pitchFamily="34" charset="0"/>
              <a:buChar char="•"/>
            </a:pPr>
            <a:r>
              <a:rPr lang="en-US" dirty="0"/>
              <a:t>Best practices for collaborative code via GitHub</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61063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001CD-41A3-E2D2-B789-617E8EFAE7BA}"/>
              </a:ext>
            </a:extLst>
          </p:cNvPr>
          <p:cNvSpPr>
            <a:spLocks noGrp="1"/>
          </p:cNvSpPr>
          <p:nvPr>
            <p:ph type="title"/>
          </p:nvPr>
        </p:nvSpPr>
        <p:spPr/>
        <p:txBody>
          <a:bodyPr/>
          <a:lstStyle/>
          <a:p>
            <a:r>
              <a:rPr lang="en-US" dirty="0"/>
              <a:t>Project “Investor” Pitch (Due 9/3/2025)</a:t>
            </a:r>
          </a:p>
        </p:txBody>
      </p:sp>
      <p:sp>
        <p:nvSpPr>
          <p:cNvPr id="3" name="Content Placeholder 2">
            <a:extLst>
              <a:ext uri="{FF2B5EF4-FFF2-40B4-BE49-F238E27FC236}">
                <a16:creationId xmlns:a16="http://schemas.microsoft.com/office/drawing/2014/main" id="{CB4D6626-8594-CFB7-D28D-9C8C87A8D7C0}"/>
              </a:ext>
            </a:extLst>
          </p:cNvPr>
          <p:cNvSpPr>
            <a:spLocks noGrp="1"/>
          </p:cNvSpPr>
          <p:nvPr>
            <p:ph idx="1"/>
          </p:nvPr>
        </p:nvSpPr>
        <p:spPr>
          <a:xfrm>
            <a:off x="746760" y="2340863"/>
            <a:ext cx="10515600" cy="3299651"/>
          </a:xfrm>
        </p:spPr>
        <p:txBody>
          <a:bodyPr>
            <a:normAutofit/>
          </a:bodyPr>
          <a:lstStyle/>
          <a:p>
            <a:r>
              <a:rPr lang="en-US" dirty="0"/>
              <a:t>Each group will have 2 min to pitch their idea.  (“elevator pitch”)</a:t>
            </a:r>
          </a:p>
          <a:p>
            <a:r>
              <a:rPr lang="en-US" dirty="0"/>
              <a:t>1 PowerPoint slide may be used (sent to Dr Huppert prior to class)</a:t>
            </a:r>
          </a:p>
          <a:p>
            <a:r>
              <a:rPr lang="en-US" dirty="0"/>
              <a:t>Class will have 5min to ask questions, make suggestions, get clarifications, etc.  (think focus group feedback)</a:t>
            </a:r>
          </a:p>
          <a:p>
            <a:pPr marL="0" indent="0">
              <a:buNone/>
            </a:pPr>
            <a:endParaRPr lang="en-US" dirty="0"/>
          </a:p>
        </p:txBody>
      </p:sp>
    </p:spTree>
    <p:extLst>
      <p:ext uri="{BB962C8B-B14F-4D97-AF65-F5344CB8AC3E}">
        <p14:creationId xmlns:p14="http://schemas.microsoft.com/office/powerpoint/2010/main" val="613462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001CD-41A3-E2D2-B789-617E8EFAE7BA}"/>
              </a:ext>
            </a:extLst>
          </p:cNvPr>
          <p:cNvSpPr>
            <a:spLocks noGrp="1"/>
          </p:cNvSpPr>
          <p:nvPr>
            <p:ph type="title"/>
          </p:nvPr>
        </p:nvSpPr>
        <p:spPr/>
        <p:txBody>
          <a:bodyPr/>
          <a:lstStyle/>
          <a:p>
            <a:r>
              <a:rPr lang="en-US" dirty="0"/>
              <a:t>Project White page (Due 9/10/2024)</a:t>
            </a:r>
          </a:p>
        </p:txBody>
      </p:sp>
      <p:sp>
        <p:nvSpPr>
          <p:cNvPr id="3" name="Content Placeholder 2">
            <a:extLst>
              <a:ext uri="{FF2B5EF4-FFF2-40B4-BE49-F238E27FC236}">
                <a16:creationId xmlns:a16="http://schemas.microsoft.com/office/drawing/2014/main" id="{CB4D6626-8594-CFB7-D28D-9C8C87A8D7C0}"/>
              </a:ext>
            </a:extLst>
          </p:cNvPr>
          <p:cNvSpPr>
            <a:spLocks noGrp="1"/>
          </p:cNvSpPr>
          <p:nvPr>
            <p:ph idx="1"/>
          </p:nvPr>
        </p:nvSpPr>
        <p:spPr/>
        <p:txBody>
          <a:bodyPr/>
          <a:lstStyle/>
          <a:p>
            <a:pPr marL="0" indent="0">
              <a:buNone/>
            </a:pPr>
            <a:endParaRPr lang="en-US" dirty="0"/>
          </a:p>
          <a:p>
            <a:pPr marL="0" indent="0">
              <a:buNone/>
            </a:pPr>
            <a:r>
              <a:rPr lang="en-US" dirty="0"/>
              <a:t>One-page white paper describing purpose and specs of your project.</a:t>
            </a:r>
          </a:p>
          <a:p>
            <a:pPr lvl="1"/>
            <a:r>
              <a:rPr lang="en-US" dirty="0"/>
              <a:t>Description. </a:t>
            </a:r>
          </a:p>
          <a:p>
            <a:pPr lvl="1"/>
            <a:r>
              <a:rPr lang="en-US" dirty="0"/>
              <a:t>Code Specifications.  </a:t>
            </a:r>
          </a:p>
          <a:p>
            <a:pPr lvl="1"/>
            <a:r>
              <a:rPr lang="en-US" dirty="0"/>
              <a:t>Planned approach</a:t>
            </a:r>
          </a:p>
          <a:p>
            <a:pPr lvl="1"/>
            <a:r>
              <a:rPr lang="en-US" dirty="0"/>
              <a:t>Time-line</a:t>
            </a:r>
          </a:p>
          <a:p>
            <a:pPr lvl="1"/>
            <a:r>
              <a:rPr lang="en-US" dirty="0"/>
              <a:t>Metrics of success.   </a:t>
            </a:r>
          </a:p>
          <a:p>
            <a:pPr lvl="1"/>
            <a:r>
              <a:rPr lang="en-US" dirty="0"/>
              <a:t>Pitfalls and alternative solutions</a:t>
            </a:r>
          </a:p>
        </p:txBody>
      </p:sp>
    </p:spTree>
    <p:extLst>
      <p:ext uri="{BB962C8B-B14F-4D97-AF65-F5344CB8AC3E}">
        <p14:creationId xmlns:p14="http://schemas.microsoft.com/office/powerpoint/2010/main" val="2339350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14CB3F-D636-0BD7-6505-6CB9254BF639}"/>
              </a:ext>
            </a:extLst>
          </p:cNvPr>
          <p:cNvSpPr>
            <a:spLocks noGrp="1"/>
          </p:cNvSpPr>
          <p:nvPr>
            <p:ph idx="1"/>
          </p:nvPr>
        </p:nvSpPr>
        <p:spPr>
          <a:xfrm>
            <a:off x="838200" y="389468"/>
            <a:ext cx="10515600" cy="6604002"/>
          </a:xfrm>
        </p:spPr>
        <p:txBody>
          <a:bodyPr>
            <a:normAutofit/>
          </a:bodyPr>
          <a:lstStyle/>
          <a:p>
            <a:pPr marL="0" indent="0">
              <a:buNone/>
            </a:pPr>
            <a:r>
              <a:rPr lang="en-US" b="1" dirty="0"/>
              <a:t>Yes, you can borrow code and methods.</a:t>
            </a:r>
          </a:p>
          <a:p>
            <a:pPr lvl="1"/>
            <a:r>
              <a:rPr lang="en-US" dirty="0"/>
              <a:t>With OpenCV and Python, you can find examples of virtually any code/project on the web.</a:t>
            </a:r>
          </a:p>
          <a:p>
            <a:pPr lvl="1"/>
            <a:r>
              <a:rPr lang="en-US" dirty="0"/>
              <a:t>However, I grading on whether you demonstrate that you understood it.  </a:t>
            </a:r>
          </a:p>
          <a:p>
            <a:pPr lvl="1"/>
            <a:endParaRPr lang="en-US" dirty="0"/>
          </a:p>
          <a:p>
            <a:pPr lvl="1"/>
            <a:r>
              <a:rPr lang="en-US" dirty="0"/>
              <a:t>Requirements:</a:t>
            </a:r>
          </a:p>
          <a:p>
            <a:pPr lvl="2"/>
            <a:r>
              <a:rPr lang="en-US" dirty="0"/>
              <a:t>If you borrow code or use some tutorial to learn how to do the problem, then CITE IT!</a:t>
            </a:r>
          </a:p>
          <a:p>
            <a:pPr lvl="2"/>
            <a:r>
              <a:rPr lang="en-US" dirty="0"/>
              <a:t>Make the code your own.  If you borrow code, then change variable names to be consistent with the rest of your code/library</a:t>
            </a:r>
          </a:p>
          <a:p>
            <a:pPr lvl="2"/>
            <a:r>
              <a:rPr lang="en-US" dirty="0"/>
              <a:t>Markup your notebooks and code with proper web-links</a:t>
            </a:r>
          </a:p>
          <a:p>
            <a:pPr lvl="2"/>
            <a:r>
              <a:rPr lang="en-US" dirty="0"/>
              <a:t>Implement best practices in coding</a:t>
            </a:r>
          </a:p>
          <a:p>
            <a:pPr lvl="3"/>
            <a:r>
              <a:rPr lang="en-US" dirty="0"/>
              <a:t>Names for variables/methods should be descriptive</a:t>
            </a:r>
          </a:p>
          <a:p>
            <a:pPr lvl="3"/>
            <a:r>
              <a:rPr lang="en-US" dirty="0"/>
              <a:t>Code should succinctly and clearly explain what it does.</a:t>
            </a:r>
          </a:p>
          <a:p>
            <a:pPr lvl="3"/>
            <a:r>
              <a:rPr lang="en-US" dirty="0"/>
              <a:t>Methods should document expected inputs/outputs/dependencies</a:t>
            </a:r>
          </a:p>
          <a:p>
            <a:pPr lvl="3"/>
            <a:r>
              <a:rPr lang="en-US" dirty="0"/>
              <a:t>Yes, it’s fine to comment (e.g.) “I don’t know why this flag is TRUE, but it doesn’t work otherwise”</a:t>
            </a:r>
          </a:p>
          <a:p>
            <a:pPr lvl="3"/>
            <a:r>
              <a:rPr lang="en-US" dirty="0"/>
              <a:t>Make sure someone else could read and understand your code</a:t>
            </a:r>
          </a:p>
          <a:p>
            <a:pPr lvl="2"/>
            <a:r>
              <a:rPr lang="en-US" dirty="0"/>
              <a:t>Use GitHub.  Document changes, do pull requests, issue reports when needed. 	</a:t>
            </a:r>
          </a:p>
        </p:txBody>
      </p:sp>
    </p:spTree>
    <p:extLst>
      <p:ext uri="{BB962C8B-B14F-4D97-AF65-F5344CB8AC3E}">
        <p14:creationId xmlns:p14="http://schemas.microsoft.com/office/powerpoint/2010/main" val="3294548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3A55-D41C-7D98-6907-78A1E52F7459}"/>
              </a:ext>
            </a:extLst>
          </p:cNvPr>
          <p:cNvSpPr>
            <a:spLocks noGrp="1"/>
          </p:cNvSpPr>
          <p:nvPr>
            <p:ph type="title"/>
          </p:nvPr>
        </p:nvSpPr>
        <p:spPr/>
        <p:txBody>
          <a:bodyPr/>
          <a:lstStyle/>
          <a:p>
            <a:r>
              <a:rPr lang="en-US" b="1" dirty="0"/>
              <a:t>About this course</a:t>
            </a:r>
          </a:p>
        </p:txBody>
      </p:sp>
      <p:sp>
        <p:nvSpPr>
          <p:cNvPr id="3" name="Content Placeholder 2">
            <a:extLst>
              <a:ext uri="{FF2B5EF4-FFF2-40B4-BE49-F238E27FC236}">
                <a16:creationId xmlns:a16="http://schemas.microsoft.com/office/drawing/2014/main" id="{9D61760D-3F2A-DE2D-226D-186BFF362480}"/>
              </a:ext>
            </a:extLst>
          </p:cNvPr>
          <p:cNvSpPr>
            <a:spLocks noGrp="1"/>
          </p:cNvSpPr>
          <p:nvPr>
            <p:ph idx="1"/>
          </p:nvPr>
        </p:nvSpPr>
        <p:spPr/>
        <p:txBody>
          <a:bodyPr>
            <a:normAutofit/>
          </a:bodyPr>
          <a:lstStyle/>
          <a:p>
            <a:pPr marL="0" indent="0">
              <a:buNone/>
            </a:pPr>
            <a:r>
              <a:rPr lang="en-US" dirty="0"/>
              <a:t>Course number 1390 (40 students)</a:t>
            </a:r>
          </a:p>
          <a:p>
            <a:pPr marL="0" indent="0">
              <a:buNone/>
            </a:pPr>
            <a:r>
              <a:rPr lang="en-US" dirty="0"/>
              <a:t>Course number 2390 [Graduate level]  (20 students)</a:t>
            </a:r>
          </a:p>
          <a:p>
            <a:pPr lvl="1"/>
            <a:r>
              <a:rPr lang="en-US" dirty="0"/>
              <a:t> graduate level will have harder problem sets and more involved project goals</a:t>
            </a:r>
          </a:p>
          <a:p>
            <a:pPr lvl="1"/>
            <a:endParaRPr lang="en-US" dirty="0"/>
          </a:p>
          <a:p>
            <a:pPr marL="0" indent="0">
              <a:buNone/>
            </a:pPr>
            <a:r>
              <a:rPr lang="en-US" dirty="0"/>
              <a:t> </a:t>
            </a:r>
          </a:p>
          <a:p>
            <a:pPr marL="0" indent="0">
              <a:buNone/>
            </a:pPr>
            <a:endParaRPr lang="en-US" dirty="0"/>
          </a:p>
        </p:txBody>
      </p:sp>
    </p:spTree>
    <p:extLst>
      <p:ext uri="{BB962C8B-B14F-4D97-AF65-F5344CB8AC3E}">
        <p14:creationId xmlns:p14="http://schemas.microsoft.com/office/powerpoint/2010/main" val="2094148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CA2A-04B6-9B00-038C-18FEC72FC76A}"/>
              </a:ext>
            </a:extLst>
          </p:cNvPr>
          <p:cNvSpPr>
            <a:spLocks noGrp="1"/>
          </p:cNvSpPr>
          <p:nvPr>
            <p:ph type="title"/>
          </p:nvPr>
        </p:nvSpPr>
        <p:spPr/>
        <p:txBody>
          <a:bodyPr/>
          <a:lstStyle/>
          <a:p>
            <a:r>
              <a:rPr lang="en-US" b="1" dirty="0"/>
              <a:t>Frequently asked questions</a:t>
            </a:r>
          </a:p>
        </p:txBody>
      </p:sp>
      <p:sp>
        <p:nvSpPr>
          <p:cNvPr id="3" name="Content Placeholder 2">
            <a:extLst>
              <a:ext uri="{FF2B5EF4-FFF2-40B4-BE49-F238E27FC236}">
                <a16:creationId xmlns:a16="http://schemas.microsoft.com/office/drawing/2014/main" id="{2AF3CE41-A106-8B66-3D1F-014F347B4F4B}"/>
              </a:ext>
            </a:extLst>
          </p:cNvPr>
          <p:cNvSpPr>
            <a:spLocks noGrp="1"/>
          </p:cNvSpPr>
          <p:nvPr>
            <p:ph idx="1"/>
          </p:nvPr>
        </p:nvSpPr>
        <p:spPr/>
        <p:txBody>
          <a:bodyPr/>
          <a:lstStyle/>
          <a:p>
            <a:r>
              <a:rPr lang="en-US" dirty="0"/>
              <a:t>Can I do a video project even though I am enrolled in 1360?</a:t>
            </a:r>
          </a:p>
          <a:p>
            <a:pPr lvl="1">
              <a:buFontTx/>
              <a:buChar char="-"/>
            </a:pPr>
            <a:r>
              <a:rPr lang="en-US" dirty="0"/>
              <a:t>Yes.  You have to do the project requirements for 1360, but if you want to add the additional ability to do video or object tracking, you absolutely can.</a:t>
            </a:r>
          </a:p>
          <a:p>
            <a:pPr>
              <a:buFontTx/>
              <a:buChar char="-"/>
            </a:pPr>
            <a:r>
              <a:rPr lang="en-US" dirty="0"/>
              <a:t>I have a great idea of methods to add, but it wasn’t mentioned. Can I implement additional methods to my project?</a:t>
            </a:r>
          </a:p>
          <a:p>
            <a:pPr lvl="1">
              <a:buFontTx/>
              <a:buChar char="-"/>
            </a:pPr>
            <a:r>
              <a:rPr lang="en-US" dirty="0"/>
              <a:t>Yes..  </a:t>
            </a:r>
          </a:p>
        </p:txBody>
      </p:sp>
    </p:spTree>
    <p:extLst>
      <p:ext uri="{BB962C8B-B14F-4D97-AF65-F5344CB8AC3E}">
        <p14:creationId xmlns:p14="http://schemas.microsoft.com/office/powerpoint/2010/main" val="2092391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CA2A-04B6-9B00-038C-18FEC72FC76A}"/>
              </a:ext>
            </a:extLst>
          </p:cNvPr>
          <p:cNvSpPr>
            <a:spLocks noGrp="1"/>
          </p:cNvSpPr>
          <p:nvPr>
            <p:ph type="title"/>
          </p:nvPr>
        </p:nvSpPr>
        <p:spPr/>
        <p:txBody>
          <a:bodyPr/>
          <a:lstStyle/>
          <a:p>
            <a:r>
              <a:rPr lang="en-US" b="1" dirty="0"/>
              <a:t>Frequently asked questions</a:t>
            </a:r>
          </a:p>
        </p:txBody>
      </p:sp>
      <p:sp>
        <p:nvSpPr>
          <p:cNvPr id="3" name="Content Placeholder 2">
            <a:extLst>
              <a:ext uri="{FF2B5EF4-FFF2-40B4-BE49-F238E27FC236}">
                <a16:creationId xmlns:a16="http://schemas.microsoft.com/office/drawing/2014/main" id="{2AF3CE41-A106-8B66-3D1F-014F347B4F4B}"/>
              </a:ext>
            </a:extLst>
          </p:cNvPr>
          <p:cNvSpPr>
            <a:spLocks noGrp="1"/>
          </p:cNvSpPr>
          <p:nvPr>
            <p:ph idx="1"/>
          </p:nvPr>
        </p:nvSpPr>
        <p:spPr/>
        <p:txBody>
          <a:bodyPr>
            <a:normAutofit fontScale="92500"/>
          </a:bodyPr>
          <a:lstStyle/>
          <a:p>
            <a:r>
              <a:rPr lang="en-US" dirty="0"/>
              <a:t>What is your late work policy?</a:t>
            </a:r>
          </a:p>
          <a:p>
            <a:pPr lvl="1">
              <a:buFontTx/>
              <a:buChar char="-"/>
            </a:pPr>
            <a:r>
              <a:rPr lang="en-US" dirty="0"/>
              <a:t>You can turn in homework late for half credit.  To stay on schedule with the course and project, it is important to keep up with the schedule, but I know things come up.  You need to turn in the work by the end of the semester.</a:t>
            </a:r>
          </a:p>
          <a:p>
            <a:pPr lvl="1">
              <a:buFontTx/>
              <a:buChar char="-"/>
            </a:pPr>
            <a:endParaRPr lang="en-US" dirty="0"/>
          </a:p>
          <a:p>
            <a:r>
              <a:rPr lang="en-US" dirty="0"/>
              <a:t>What if I don’t finish the semester project?</a:t>
            </a:r>
          </a:p>
          <a:p>
            <a:pPr lvl="1">
              <a:buFontTx/>
              <a:buChar char="-"/>
            </a:pPr>
            <a:r>
              <a:rPr lang="en-US" dirty="0"/>
              <a:t>If you keep up with the milestones, you shouldn’t have any problem finishing the minimum requirements, but you might not finish everything you planned to and wrote about in your white paper proposal of the project.  In that case, I expect to see this documented on the white paper (which is part of the GitHub project).  </a:t>
            </a:r>
          </a:p>
          <a:p>
            <a:pPr lvl="1">
              <a:buFontTx/>
              <a:buChar char="-"/>
            </a:pPr>
            <a:r>
              <a:rPr lang="en-US" dirty="0"/>
              <a:t>I would rather you try too much and have to scale back, then to do the bare minimum.  </a:t>
            </a:r>
          </a:p>
          <a:p>
            <a:pPr marL="0" indent="0">
              <a:buNone/>
            </a:pPr>
            <a:endParaRPr lang="en-US" dirty="0"/>
          </a:p>
        </p:txBody>
      </p:sp>
    </p:spTree>
    <p:extLst>
      <p:ext uri="{BB962C8B-B14F-4D97-AF65-F5344CB8AC3E}">
        <p14:creationId xmlns:p14="http://schemas.microsoft.com/office/powerpoint/2010/main" val="2231514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CA2A-04B6-9B00-038C-18FEC72FC76A}"/>
              </a:ext>
            </a:extLst>
          </p:cNvPr>
          <p:cNvSpPr>
            <a:spLocks noGrp="1"/>
          </p:cNvSpPr>
          <p:nvPr>
            <p:ph type="title"/>
          </p:nvPr>
        </p:nvSpPr>
        <p:spPr/>
        <p:txBody>
          <a:bodyPr/>
          <a:lstStyle/>
          <a:p>
            <a:r>
              <a:rPr lang="en-US" b="1" dirty="0"/>
              <a:t>Frequently asked questions</a:t>
            </a:r>
          </a:p>
        </p:txBody>
      </p:sp>
      <p:sp>
        <p:nvSpPr>
          <p:cNvPr id="3" name="Content Placeholder 2">
            <a:extLst>
              <a:ext uri="{FF2B5EF4-FFF2-40B4-BE49-F238E27FC236}">
                <a16:creationId xmlns:a16="http://schemas.microsoft.com/office/drawing/2014/main" id="{2AF3CE41-A106-8B66-3D1F-014F347B4F4B}"/>
              </a:ext>
            </a:extLst>
          </p:cNvPr>
          <p:cNvSpPr>
            <a:spLocks noGrp="1"/>
          </p:cNvSpPr>
          <p:nvPr>
            <p:ph idx="1"/>
          </p:nvPr>
        </p:nvSpPr>
        <p:spPr/>
        <p:txBody>
          <a:bodyPr>
            <a:normAutofit/>
          </a:bodyPr>
          <a:lstStyle/>
          <a:p>
            <a:r>
              <a:rPr lang="en-US" dirty="0"/>
              <a:t>Can I work on a language other than Python?</a:t>
            </a:r>
          </a:p>
          <a:p>
            <a:pPr lvl="1">
              <a:buFontTx/>
              <a:buChar char="-"/>
            </a:pPr>
            <a:r>
              <a:rPr lang="en-US" dirty="0"/>
              <a:t>No.  I really expect this to be done in Python.  </a:t>
            </a:r>
            <a:r>
              <a:rPr lang="en-US" dirty="0" err="1"/>
              <a:t>Matlab’s</a:t>
            </a:r>
            <a:r>
              <a:rPr lang="en-US" dirty="0"/>
              <a:t> version of OpenCV is very limited.  If you have trouble with Python, there are many online resources, and we can help you in office hours. </a:t>
            </a:r>
          </a:p>
          <a:p>
            <a:pPr lvl="1">
              <a:buFontTx/>
              <a:buChar char="-"/>
            </a:pPr>
            <a:endParaRPr lang="en-US" dirty="0"/>
          </a:p>
          <a:p>
            <a:r>
              <a:rPr lang="en-US" dirty="0"/>
              <a:t>What if I don’t know how to use GitHub?</a:t>
            </a:r>
          </a:p>
          <a:p>
            <a:pPr marL="457200" lvl="1" indent="0">
              <a:buNone/>
            </a:pPr>
            <a:r>
              <a:rPr lang="en-US" dirty="0"/>
              <a:t>- Part of developing software for a company is making sure that the code is documented and tracked for the next person to use.  These are skills that I want you to learn (or improve) in this course.    </a:t>
            </a:r>
          </a:p>
          <a:p>
            <a:pPr marL="0" indent="0">
              <a:buNone/>
            </a:pPr>
            <a:endParaRPr lang="en-US" dirty="0"/>
          </a:p>
        </p:txBody>
      </p:sp>
    </p:spTree>
    <p:extLst>
      <p:ext uri="{BB962C8B-B14F-4D97-AF65-F5344CB8AC3E}">
        <p14:creationId xmlns:p14="http://schemas.microsoft.com/office/powerpoint/2010/main" val="963116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2C7AD-A0EE-371E-CBCE-43C9C736F5A5}"/>
              </a:ext>
            </a:extLst>
          </p:cNvPr>
          <p:cNvSpPr>
            <a:spLocks noGrp="1"/>
          </p:cNvSpPr>
          <p:nvPr>
            <p:ph type="title"/>
          </p:nvPr>
        </p:nvSpPr>
        <p:spPr>
          <a:xfrm>
            <a:off x="838200" y="-7405"/>
            <a:ext cx="10515600" cy="1325563"/>
          </a:xfrm>
        </p:spPr>
        <p:txBody>
          <a:bodyPr/>
          <a:lstStyle/>
          <a:p>
            <a:r>
              <a:rPr lang="en-US" dirty="0"/>
              <a:t>Side note on licenses*</a:t>
            </a:r>
          </a:p>
        </p:txBody>
      </p:sp>
      <p:sp>
        <p:nvSpPr>
          <p:cNvPr id="3" name="Content Placeholder 2">
            <a:extLst>
              <a:ext uri="{FF2B5EF4-FFF2-40B4-BE49-F238E27FC236}">
                <a16:creationId xmlns:a16="http://schemas.microsoft.com/office/drawing/2014/main" id="{044B06B5-5895-8486-7EB0-A7A05FDF1300}"/>
              </a:ext>
            </a:extLst>
          </p:cNvPr>
          <p:cNvSpPr>
            <a:spLocks noGrp="1"/>
          </p:cNvSpPr>
          <p:nvPr>
            <p:ph idx="1"/>
          </p:nvPr>
        </p:nvSpPr>
        <p:spPr>
          <a:xfrm>
            <a:off x="228600" y="1230846"/>
            <a:ext cx="3496733" cy="4351338"/>
          </a:xfrm>
        </p:spPr>
        <p:txBody>
          <a:bodyPr>
            <a:noAutofit/>
          </a:bodyPr>
          <a:lstStyle/>
          <a:p>
            <a:pPr marL="0" indent="0">
              <a:buNone/>
            </a:pPr>
            <a:r>
              <a:rPr lang="en-US" sz="1800" b="1" dirty="0"/>
              <a:t>Permissive License</a:t>
            </a:r>
          </a:p>
          <a:p>
            <a:pPr marL="0" indent="0">
              <a:buNone/>
            </a:pPr>
            <a:r>
              <a:rPr lang="en-US" sz="1800" dirty="0"/>
              <a:t>- Apache license (OpenCV)</a:t>
            </a:r>
          </a:p>
          <a:p>
            <a:pPr marL="0" indent="0">
              <a:buNone/>
            </a:pPr>
            <a:r>
              <a:rPr lang="en-US" sz="1800" dirty="0"/>
              <a:t>- MIT license </a:t>
            </a:r>
          </a:p>
          <a:p>
            <a:pPr marL="0" indent="0">
              <a:buNone/>
            </a:pPr>
            <a:r>
              <a:rPr lang="en-US" sz="1800" dirty="0"/>
              <a:t>- BSD license</a:t>
            </a:r>
          </a:p>
          <a:p>
            <a:pPr>
              <a:buFontTx/>
              <a:buChar char="-"/>
            </a:pPr>
            <a:endParaRPr lang="en-US" sz="1800" dirty="0"/>
          </a:p>
          <a:p>
            <a:r>
              <a:rPr lang="en-US" sz="1800" dirty="0"/>
              <a:t>Can distribute, modify, and distribute modified versions without royalty</a:t>
            </a:r>
          </a:p>
          <a:p>
            <a:r>
              <a:rPr lang="en-US" sz="1800" dirty="0"/>
              <a:t>Allows </a:t>
            </a:r>
            <a:r>
              <a:rPr lang="en-US" sz="1800" dirty="0" err="1"/>
              <a:t>proprietization</a:t>
            </a:r>
            <a:r>
              <a:rPr lang="en-US" sz="1800" dirty="0"/>
              <a:t> (you can use it as part of a more restrictive license)</a:t>
            </a:r>
          </a:p>
          <a:p>
            <a:r>
              <a:rPr lang="en-US" sz="1800" dirty="0"/>
              <a:t>Requires NOTICE file to be included in all derivatives</a:t>
            </a:r>
          </a:p>
          <a:p>
            <a:r>
              <a:rPr lang="en-US" sz="1800" dirty="0"/>
              <a:t>MIT requires statement of “As Is” and original copyright notice to be included in the documentation.</a:t>
            </a:r>
          </a:p>
          <a:p>
            <a:pPr marL="0" indent="0">
              <a:buNone/>
            </a:pPr>
            <a:r>
              <a:rPr lang="en-US" sz="1800" dirty="0"/>
              <a:t>	</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
        <p:nvSpPr>
          <p:cNvPr id="4" name="Content Placeholder 2">
            <a:extLst>
              <a:ext uri="{FF2B5EF4-FFF2-40B4-BE49-F238E27FC236}">
                <a16:creationId xmlns:a16="http://schemas.microsoft.com/office/drawing/2014/main" id="{2889FC48-8B62-BFEE-7CC6-2FCB2DE3BA62}"/>
              </a:ext>
            </a:extLst>
          </p:cNvPr>
          <p:cNvSpPr txBox="1">
            <a:spLocks/>
          </p:cNvSpPr>
          <p:nvPr/>
        </p:nvSpPr>
        <p:spPr>
          <a:xfrm>
            <a:off x="3725333" y="1230846"/>
            <a:ext cx="3649134"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Copyleft</a:t>
            </a:r>
          </a:p>
          <a:p>
            <a:pPr>
              <a:buFontTx/>
              <a:buChar char="-"/>
            </a:pPr>
            <a:r>
              <a:rPr lang="en-US" sz="1800" dirty="0"/>
              <a:t>GPL license</a:t>
            </a:r>
          </a:p>
          <a:p>
            <a:pPr>
              <a:buFontTx/>
              <a:buChar char="-"/>
            </a:pPr>
            <a:r>
              <a:rPr lang="en-US" sz="1800" dirty="0"/>
              <a:t>AGPL license</a:t>
            </a:r>
          </a:p>
          <a:p>
            <a:pPr marL="0" indent="0">
              <a:buNone/>
            </a:pPr>
            <a:endParaRPr lang="en-US" sz="1800" dirty="0"/>
          </a:p>
          <a:p>
            <a:r>
              <a:rPr lang="en-US" sz="1800" dirty="0"/>
              <a:t>Can distribute, modify, and distribute modified versions without royalty</a:t>
            </a:r>
          </a:p>
          <a:p>
            <a:r>
              <a:rPr lang="en-US" sz="1800" dirty="0"/>
              <a:t>No </a:t>
            </a:r>
            <a:r>
              <a:rPr lang="en-US" sz="1800" dirty="0" err="1"/>
              <a:t>proprietization</a:t>
            </a:r>
            <a:r>
              <a:rPr lang="en-US" sz="1800" dirty="0"/>
              <a:t> (derivatives must keep the same license as the original)</a:t>
            </a:r>
          </a:p>
          <a:p>
            <a:r>
              <a:rPr lang="en-US" sz="1800" dirty="0"/>
              <a:t>Requires NOTICE file to be included in all derivatives</a:t>
            </a:r>
          </a:p>
          <a:p>
            <a:endParaRPr lang="en-US" sz="1800" dirty="0"/>
          </a:p>
          <a:p>
            <a:pPr marL="0" indent="0">
              <a:buFont typeface="Arial" panose="020B0604020202020204" pitchFamily="34" charset="0"/>
              <a:buNone/>
            </a:pPr>
            <a:r>
              <a:rPr lang="en-US" sz="1800" dirty="0"/>
              <a:t>	</a:t>
            </a:r>
          </a:p>
          <a:p>
            <a:pPr marL="0" indent="0">
              <a:buFont typeface="Arial" panose="020B0604020202020204" pitchFamily="34" charset="0"/>
              <a:buNone/>
            </a:pPr>
            <a:r>
              <a:rPr lang="en-US" sz="1800" dirty="0"/>
              <a:t>	</a:t>
            </a:r>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sp>
        <p:nvSpPr>
          <p:cNvPr id="5" name="Content Placeholder 2">
            <a:extLst>
              <a:ext uri="{FF2B5EF4-FFF2-40B4-BE49-F238E27FC236}">
                <a16:creationId xmlns:a16="http://schemas.microsoft.com/office/drawing/2014/main" id="{0F5B100F-CA5C-E06D-D5BE-4CA8FB361EB0}"/>
              </a:ext>
            </a:extLst>
          </p:cNvPr>
          <p:cNvSpPr txBox="1">
            <a:spLocks/>
          </p:cNvSpPr>
          <p:nvPr/>
        </p:nvSpPr>
        <p:spPr>
          <a:xfrm>
            <a:off x="7539566" y="1177401"/>
            <a:ext cx="364913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Non-commercial</a:t>
            </a:r>
          </a:p>
          <a:p>
            <a:pPr>
              <a:buFontTx/>
              <a:buChar char="-"/>
            </a:pPr>
            <a:r>
              <a:rPr lang="en-US" sz="1800" dirty="0"/>
              <a:t>JRL license</a:t>
            </a:r>
          </a:p>
          <a:p>
            <a:pPr>
              <a:buFontTx/>
              <a:buChar char="-"/>
            </a:pPr>
            <a:r>
              <a:rPr lang="en-US" sz="1800" dirty="0"/>
              <a:t>AFPL license</a:t>
            </a:r>
          </a:p>
          <a:p>
            <a:pPr marL="0" indent="0">
              <a:buNone/>
            </a:pPr>
            <a:endParaRPr lang="en-US" sz="1800" dirty="0"/>
          </a:p>
          <a:p>
            <a:r>
              <a:rPr lang="en-US" sz="1800" dirty="0"/>
              <a:t>Can only be used for non-commercial use</a:t>
            </a:r>
          </a:p>
          <a:p>
            <a:endParaRPr lang="en-US" sz="1800" dirty="0"/>
          </a:p>
          <a:p>
            <a:endParaRPr lang="en-US" sz="1800" dirty="0"/>
          </a:p>
          <a:p>
            <a:pPr marL="0" indent="0">
              <a:buFont typeface="Arial" panose="020B0604020202020204" pitchFamily="34" charset="0"/>
              <a:buNone/>
            </a:pPr>
            <a:r>
              <a:rPr lang="en-US" sz="1800" dirty="0"/>
              <a:t>	</a:t>
            </a:r>
          </a:p>
          <a:p>
            <a:pPr marL="0" indent="0">
              <a:buFont typeface="Arial" panose="020B0604020202020204" pitchFamily="34" charset="0"/>
              <a:buNone/>
            </a:pPr>
            <a:r>
              <a:rPr lang="en-US" sz="1800" dirty="0"/>
              <a:t>	</a:t>
            </a:r>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sp>
        <p:nvSpPr>
          <p:cNvPr id="6" name="TextBox 5">
            <a:extLst>
              <a:ext uri="{FF2B5EF4-FFF2-40B4-BE49-F238E27FC236}">
                <a16:creationId xmlns:a16="http://schemas.microsoft.com/office/drawing/2014/main" id="{816A72DD-E3CB-FDBA-DC00-78E0B2ED7282}"/>
              </a:ext>
            </a:extLst>
          </p:cNvPr>
          <p:cNvSpPr txBox="1"/>
          <p:nvPr/>
        </p:nvSpPr>
        <p:spPr>
          <a:xfrm>
            <a:off x="7704666" y="4104856"/>
            <a:ext cx="3318934" cy="1477328"/>
          </a:xfrm>
          <a:prstGeom prst="rect">
            <a:avLst/>
          </a:prstGeom>
          <a:noFill/>
        </p:spPr>
        <p:txBody>
          <a:bodyPr wrap="square" rtlCol="0">
            <a:spAutoFit/>
          </a:bodyPr>
          <a:lstStyle/>
          <a:p>
            <a:r>
              <a:rPr lang="en-US" b="1" dirty="0"/>
              <a:t>Public Domain</a:t>
            </a:r>
          </a:p>
          <a:p>
            <a:pPr marL="285750" indent="-285750">
              <a:buFontTx/>
              <a:buChar char="-"/>
            </a:pPr>
            <a:r>
              <a:rPr lang="en-US" dirty="0"/>
              <a:t>PD license</a:t>
            </a:r>
          </a:p>
          <a:p>
            <a:pPr marL="285750" indent="-285750">
              <a:buFontTx/>
              <a:buChar char="-"/>
            </a:pPr>
            <a:r>
              <a:rPr lang="en-US" dirty="0"/>
              <a:t>CC0 license</a:t>
            </a:r>
          </a:p>
          <a:p>
            <a:endParaRPr lang="en-US" dirty="0"/>
          </a:p>
          <a:p>
            <a:pPr marL="285750" indent="-285750">
              <a:buFont typeface="Arial" panose="020B0604020202020204" pitchFamily="34" charset="0"/>
              <a:buChar char="•"/>
            </a:pPr>
            <a:r>
              <a:rPr lang="en-US" dirty="0"/>
              <a:t>No restrictions at all</a:t>
            </a:r>
          </a:p>
        </p:txBody>
      </p:sp>
      <p:sp>
        <p:nvSpPr>
          <p:cNvPr id="7" name="TextBox 6">
            <a:extLst>
              <a:ext uri="{FF2B5EF4-FFF2-40B4-BE49-F238E27FC236}">
                <a16:creationId xmlns:a16="http://schemas.microsoft.com/office/drawing/2014/main" id="{0684CE7C-D487-E6CD-F001-319F99C5446C}"/>
              </a:ext>
            </a:extLst>
          </p:cNvPr>
          <p:cNvSpPr txBox="1"/>
          <p:nvPr/>
        </p:nvSpPr>
        <p:spPr>
          <a:xfrm>
            <a:off x="7704666" y="5974881"/>
            <a:ext cx="3318934" cy="646331"/>
          </a:xfrm>
          <a:prstGeom prst="rect">
            <a:avLst/>
          </a:prstGeom>
          <a:noFill/>
        </p:spPr>
        <p:txBody>
          <a:bodyPr wrap="square" rtlCol="0">
            <a:spAutoFit/>
          </a:bodyPr>
          <a:lstStyle/>
          <a:p>
            <a:r>
              <a:rPr lang="en-US" b="1" dirty="0"/>
              <a:t>Proprietary</a:t>
            </a:r>
            <a:endParaRPr lang="en-US" dirty="0"/>
          </a:p>
          <a:p>
            <a:pPr marL="285750" indent="-285750">
              <a:buFont typeface="Arial" panose="020B0604020202020204" pitchFamily="34" charset="0"/>
              <a:buChar char="•"/>
            </a:pPr>
            <a:r>
              <a:rPr lang="en-US" dirty="0"/>
              <a:t>Can’t use!</a:t>
            </a:r>
          </a:p>
        </p:txBody>
      </p:sp>
      <p:sp>
        <p:nvSpPr>
          <p:cNvPr id="8" name="TextBox 7">
            <a:extLst>
              <a:ext uri="{FF2B5EF4-FFF2-40B4-BE49-F238E27FC236}">
                <a16:creationId xmlns:a16="http://schemas.microsoft.com/office/drawing/2014/main" id="{49F91358-54FA-559C-DABD-93E45286D49E}"/>
              </a:ext>
            </a:extLst>
          </p:cNvPr>
          <p:cNvSpPr txBox="1"/>
          <p:nvPr/>
        </p:nvSpPr>
        <p:spPr>
          <a:xfrm>
            <a:off x="7539566" y="50521"/>
            <a:ext cx="4487334" cy="646331"/>
          </a:xfrm>
          <a:prstGeom prst="rect">
            <a:avLst/>
          </a:prstGeom>
          <a:noFill/>
        </p:spPr>
        <p:txBody>
          <a:bodyPr wrap="square" rtlCol="0">
            <a:spAutoFit/>
          </a:bodyPr>
          <a:lstStyle/>
          <a:p>
            <a:r>
              <a:rPr lang="en-US" dirty="0"/>
              <a:t>* It is a requirement of your projects that you pay attention to these</a:t>
            </a:r>
          </a:p>
        </p:txBody>
      </p:sp>
    </p:spTree>
    <p:extLst>
      <p:ext uri="{BB962C8B-B14F-4D97-AF65-F5344CB8AC3E}">
        <p14:creationId xmlns:p14="http://schemas.microsoft.com/office/powerpoint/2010/main" val="4161427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8F8A5-880A-FDB2-BFDE-C1336147ADD3}"/>
              </a:ext>
            </a:extLst>
          </p:cNvPr>
          <p:cNvSpPr>
            <a:spLocks noGrp="1"/>
          </p:cNvSpPr>
          <p:nvPr>
            <p:ph type="title"/>
          </p:nvPr>
        </p:nvSpPr>
        <p:spPr/>
        <p:txBody>
          <a:bodyPr/>
          <a:lstStyle/>
          <a:p>
            <a:r>
              <a:rPr lang="en-US" b="1" dirty="0"/>
              <a:t>Questions?</a:t>
            </a:r>
          </a:p>
        </p:txBody>
      </p:sp>
      <p:sp>
        <p:nvSpPr>
          <p:cNvPr id="3" name="Content Placeholder 2">
            <a:extLst>
              <a:ext uri="{FF2B5EF4-FFF2-40B4-BE49-F238E27FC236}">
                <a16:creationId xmlns:a16="http://schemas.microsoft.com/office/drawing/2014/main" id="{2ABF4418-1970-2625-BBEE-6ED7ECC087A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65087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9964B-DFAD-D47D-F46B-12B307194BE4}"/>
              </a:ext>
            </a:extLst>
          </p:cNvPr>
          <p:cNvSpPr>
            <a:spLocks noGrp="1"/>
          </p:cNvSpPr>
          <p:nvPr>
            <p:ph type="title"/>
          </p:nvPr>
        </p:nvSpPr>
        <p:spPr>
          <a:xfrm>
            <a:off x="0" y="18255"/>
            <a:ext cx="10515600" cy="1325563"/>
          </a:xfrm>
        </p:spPr>
        <p:txBody>
          <a:bodyPr/>
          <a:lstStyle/>
          <a:p>
            <a:r>
              <a:rPr lang="en-US" dirty="0"/>
              <a:t>Types of Images</a:t>
            </a:r>
          </a:p>
        </p:txBody>
      </p:sp>
      <p:sp>
        <p:nvSpPr>
          <p:cNvPr id="3" name="Content Placeholder 2">
            <a:extLst>
              <a:ext uri="{FF2B5EF4-FFF2-40B4-BE49-F238E27FC236}">
                <a16:creationId xmlns:a16="http://schemas.microsoft.com/office/drawing/2014/main" id="{171E208F-8C3D-554D-4041-36212D00B955}"/>
              </a:ext>
            </a:extLst>
          </p:cNvPr>
          <p:cNvSpPr>
            <a:spLocks noGrp="1"/>
          </p:cNvSpPr>
          <p:nvPr>
            <p:ph idx="1"/>
          </p:nvPr>
        </p:nvSpPr>
        <p:spPr>
          <a:xfrm>
            <a:off x="245533" y="1479176"/>
            <a:ext cx="10515600" cy="4351338"/>
          </a:xfrm>
        </p:spPr>
        <p:txBody>
          <a:bodyPr>
            <a:normAutofit lnSpcReduction="10000"/>
          </a:bodyPr>
          <a:lstStyle/>
          <a:p>
            <a:r>
              <a:rPr lang="en-US" dirty="0"/>
              <a:t>Binary</a:t>
            </a:r>
          </a:p>
          <a:p>
            <a:pPr lvl="1"/>
            <a:r>
              <a:rPr lang="en-US" dirty="0"/>
              <a:t>0 &amp; 1 </a:t>
            </a:r>
          </a:p>
          <a:p>
            <a:pPr lvl="1"/>
            <a:r>
              <a:rPr lang="en-US" dirty="0"/>
              <a:t>Used for masks</a:t>
            </a:r>
          </a:p>
          <a:p>
            <a:pPr lvl="1"/>
            <a:r>
              <a:rPr lang="en-US" dirty="0"/>
              <a:t>1-bit per pixel</a:t>
            </a:r>
          </a:p>
          <a:p>
            <a:endParaRPr lang="en-US" dirty="0"/>
          </a:p>
          <a:p>
            <a:endParaRPr lang="en-US" dirty="0"/>
          </a:p>
          <a:p>
            <a:r>
              <a:rPr lang="en-US" dirty="0"/>
              <a:t>Black &amp; White image</a:t>
            </a:r>
          </a:p>
          <a:p>
            <a:pPr lvl="1"/>
            <a:r>
              <a:rPr lang="en-US" dirty="0"/>
              <a:t>0 &amp; 1</a:t>
            </a:r>
          </a:p>
          <a:p>
            <a:pPr lvl="1"/>
            <a:r>
              <a:rPr lang="en-US" dirty="0"/>
              <a:t>At least 8bit per pixel</a:t>
            </a:r>
          </a:p>
          <a:p>
            <a:pPr lvl="1"/>
            <a:r>
              <a:rPr lang="en-US" dirty="0"/>
              <a:t>Display provides smoothness </a:t>
            </a:r>
          </a:p>
          <a:p>
            <a:pPr lvl="1"/>
            <a:endParaRPr lang="en-US" dirty="0"/>
          </a:p>
          <a:p>
            <a:pPr lvl="1"/>
            <a:endParaRPr lang="en-US" dirty="0"/>
          </a:p>
        </p:txBody>
      </p:sp>
      <p:pic>
        <p:nvPicPr>
          <p:cNvPr id="4" name="Picture 3">
            <a:extLst>
              <a:ext uri="{FF2B5EF4-FFF2-40B4-BE49-F238E27FC236}">
                <a16:creationId xmlns:a16="http://schemas.microsoft.com/office/drawing/2014/main" id="{D5E731C8-EDB5-35C9-BB3A-7F05BA1F5DB9}"/>
              </a:ext>
            </a:extLst>
          </p:cNvPr>
          <p:cNvPicPr>
            <a:picLocks noChangeAspect="1"/>
          </p:cNvPicPr>
          <p:nvPr/>
        </p:nvPicPr>
        <p:blipFill>
          <a:blip r:embed="rId2"/>
          <a:stretch>
            <a:fillRect/>
          </a:stretch>
        </p:blipFill>
        <p:spPr>
          <a:xfrm>
            <a:off x="5189080" y="1339178"/>
            <a:ext cx="2832563" cy="2008308"/>
          </a:xfrm>
          <a:prstGeom prst="rect">
            <a:avLst/>
          </a:prstGeom>
        </p:spPr>
      </p:pic>
      <p:pic>
        <p:nvPicPr>
          <p:cNvPr id="5" name="Picture 4">
            <a:extLst>
              <a:ext uri="{FF2B5EF4-FFF2-40B4-BE49-F238E27FC236}">
                <a16:creationId xmlns:a16="http://schemas.microsoft.com/office/drawing/2014/main" id="{0AC34514-6BCD-790B-096F-F63344740750}"/>
              </a:ext>
            </a:extLst>
          </p:cNvPr>
          <p:cNvPicPr>
            <a:picLocks noChangeAspect="1"/>
          </p:cNvPicPr>
          <p:nvPr/>
        </p:nvPicPr>
        <p:blipFill>
          <a:blip r:embed="rId3"/>
          <a:stretch>
            <a:fillRect/>
          </a:stretch>
        </p:blipFill>
        <p:spPr>
          <a:xfrm>
            <a:off x="5189080" y="3920866"/>
            <a:ext cx="2832563" cy="1949824"/>
          </a:xfrm>
          <a:prstGeom prst="rect">
            <a:avLst/>
          </a:prstGeom>
        </p:spPr>
      </p:pic>
      <p:pic>
        <p:nvPicPr>
          <p:cNvPr id="1026" name="Picture 2" descr="Cathedral of Learning - Wikipedia">
            <a:extLst>
              <a:ext uri="{FF2B5EF4-FFF2-40B4-BE49-F238E27FC236}">
                <a16:creationId xmlns:a16="http://schemas.microsoft.com/office/drawing/2014/main" id="{0C4E60CA-4722-7855-F8AB-AA895E4C42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1" y="8498211"/>
            <a:ext cx="1556879" cy="22479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4FECE86-BB3F-4B37-D2CE-BCC9CD29CFF0}"/>
              </a:ext>
            </a:extLst>
          </p:cNvPr>
          <p:cNvSpPr txBox="1"/>
          <p:nvPr/>
        </p:nvSpPr>
        <p:spPr>
          <a:xfrm>
            <a:off x="8422390" y="2916181"/>
            <a:ext cx="3693410" cy="1477328"/>
          </a:xfrm>
          <a:prstGeom prst="rect">
            <a:avLst/>
          </a:prstGeom>
          <a:noFill/>
        </p:spPr>
        <p:txBody>
          <a:bodyPr wrap="square" rtlCol="0">
            <a:spAutoFit/>
          </a:bodyPr>
          <a:lstStyle/>
          <a:p>
            <a:r>
              <a:rPr lang="en-US" dirty="0"/>
              <a:t>Although Binary and B&amp;W  both encode the same information (only 1 &amp; 0’s), the bit-depth changes how they are handled by display functions. </a:t>
            </a:r>
          </a:p>
        </p:txBody>
      </p:sp>
    </p:spTree>
    <p:extLst>
      <p:ext uri="{BB962C8B-B14F-4D97-AF65-F5344CB8AC3E}">
        <p14:creationId xmlns:p14="http://schemas.microsoft.com/office/powerpoint/2010/main" val="403752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9964B-DFAD-D47D-F46B-12B307194BE4}"/>
              </a:ext>
            </a:extLst>
          </p:cNvPr>
          <p:cNvSpPr>
            <a:spLocks noGrp="1"/>
          </p:cNvSpPr>
          <p:nvPr>
            <p:ph type="title"/>
          </p:nvPr>
        </p:nvSpPr>
        <p:spPr>
          <a:xfrm>
            <a:off x="0" y="18255"/>
            <a:ext cx="10515600" cy="1325563"/>
          </a:xfrm>
        </p:spPr>
        <p:txBody>
          <a:bodyPr/>
          <a:lstStyle/>
          <a:p>
            <a:r>
              <a:rPr lang="en-US" dirty="0"/>
              <a:t>Types of Images</a:t>
            </a:r>
          </a:p>
        </p:txBody>
      </p:sp>
      <p:sp>
        <p:nvSpPr>
          <p:cNvPr id="3" name="Content Placeholder 2">
            <a:extLst>
              <a:ext uri="{FF2B5EF4-FFF2-40B4-BE49-F238E27FC236}">
                <a16:creationId xmlns:a16="http://schemas.microsoft.com/office/drawing/2014/main" id="{171E208F-8C3D-554D-4041-36212D00B955}"/>
              </a:ext>
            </a:extLst>
          </p:cNvPr>
          <p:cNvSpPr>
            <a:spLocks noGrp="1"/>
          </p:cNvSpPr>
          <p:nvPr>
            <p:ph idx="1"/>
          </p:nvPr>
        </p:nvSpPr>
        <p:spPr>
          <a:xfrm>
            <a:off x="245533" y="1479176"/>
            <a:ext cx="10515600" cy="4351338"/>
          </a:xfrm>
        </p:spPr>
        <p:txBody>
          <a:bodyPr>
            <a:normAutofit/>
          </a:bodyPr>
          <a:lstStyle/>
          <a:p>
            <a:r>
              <a:rPr lang="en-US" dirty="0"/>
              <a:t>Greyscale</a:t>
            </a:r>
          </a:p>
          <a:p>
            <a:pPr lvl="1"/>
            <a:r>
              <a:rPr lang="en-US" dirty="0"/>
              <a:t>Pixel values across range </a:t>
            </a:r>
          </a:p>
          <a:p>
            <a:pPr lvl="1"/>
            <a:r>
              <a:rPr lang="en-US" dirty="0"/>
              <a:t>At least 8bit per pixel</a:t>
            </a:r>
          </a:p>
          <a:p>
            <a:pPr lvl="1"/>
            <a:r>
              <a:rPr lang="en-US" dirty="0"/>
              <a:t>One color channel</a:t>
            </a:r>
          </a:p>
          <a:p>
            <a:pPr marL="457200" lvl="1" indent="0">
              <a:buNone/>
            </a:pPr>
            <a:endParaRPr lang="en-US" dirty="0"/>
          </a:p>
          <a:p>
            <a:r>
              <a:rPr lang="en-US" dirty="0"/>
              <a:t>Color</a:t>
            </a:r>
          </a:p>
          <a:p>
            <a:pPr lvl="1"/>
            <a:r>
              <a:rPr lang="en-US" dirty="0"/>
              <a:t>Pixel values across range </a:t>
            </a:r>
          </a:p>
          <a:p>
            <a:pPr lvl="1"/>
            <a:r>
              <a:rPr lang="en-US" dirty="0"/>
              <a:t>At least 8bit per pixel</a:t>
            </a:r>
          </a:p>
          <a:p>
            <a:pPr lvl="1"/>
            <a:r>
              <a:rPr lang="en-US" dirty="0"/>
              <a:t>multiple color channels (typically 3 or 4)</a:t>
            </a:r>
          </a:p>
          <a:p>
            <a:pPr lvl="1"/>
            <a:endParaRPr lang="en-US" dirty="0"/>
          </a:p>
          <a:p>
            <a:pPr lvl="1"/>
            <a:endParaRPr lang="en-US" dirty="0"/>
          </a:p>
        </p:txBody>
      </p:sp>
      <p:pic>
        <p:nvPicPr>
          <p:cNvPr id="6" name="Picture 5">
            <a:extLst>
              <a:ext uri="{FF2B5EF4-FFF2-40B4-BE49-F238E27FC236}">
                <a16:creationId xmlns:a16="http://schemas.microsoft.com/office/drawing/2014/main" id="{B1746C35-E776-D2D7-69E3-2F04879980FE}"/>
              </a:ext>
            </a:extLst>
          </p:cNvPr>
          <p:cNvPicPr>
            <a:picLocks noChangeAspect="1"/>
          </p:cNvPicPr>
          <p:nvPr/>
        </p:nvPicPr>
        <p:blipFill>
          <a:blip r:embed="rId2"/>
          <a:stretch>
            <a:fillRect/>
          </a:stretch>
        </p:blipFill>
        <p:spPr>
          <a:xfrm>
            <a:off x="6951205" y="1032295"/>
            <a:ext cx="2622550" cy="2622550"/>
          </a:xfrm>
          <a:prstGeom prst="rect">
            <a:avLst/>
          </a:prstGeom>
        </p:spPr>
      </p:pic>
      <p:pic>
        <p:nvPicPr>
          <p:cNvPr id="1026" name="Picture 2" descr="Cathedral of Learning - Wikipedia">
            <a:extLst>
              <a:ext uri="{FF2B5EF4-FFF2-40B4-BE49-F238E27FC236}">
                <a16:creationId xmlns:a16="http://schemas.microsoft.com/office/drawing/2014/main" id="{0C4E60CA-4722-7855-F8AB-AA895E4C42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1205" y="4010878"/>
            <a:ext cx="2622550" cy="24915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65E104A-B978-6D02-2F4E-F2B65DEA5C4A}"/>
              </a:ext>
            </a:extLst>
          </p:cNvPr>
          <p:cNvSpPr txBox="1"/>
          <p:nvPr/>
        </p:nvSpPr>
        <p:spPr>
          <a:xfrm>
            <a:off x="4419599" y="5642706"/>
            <a:ext cx="2167467" cy="646331"/>
          </a:xfrm>
          <a:prstGeom prst="rect">
            <a:avLst/>
          </a:prstGeom>
          <a:noFill/>
        </p:spPr>
        <p:txBody>
          <a:bodyPr wrap="square" rtlCol="0">
            <a:spAutoFit/>
          </a:bodyPr>
          <a:lstStyle/>
          <a:p>
            <a:pPr algn="ctr"/>
            <a:r>
              <a:rPr lang="en-US" dirty="0"/>
              <a:t>Typically, the “alpha” channel</a:t>
            </a:r>
          </a:p>
        </p:txBody>
      </p:sp>
      <p:cxnSp>
        <p:nvCxnSpPr>
          <p:cNvPr id="10" name="Straight Arrow Connector 9">
            <a:extLst>
              <a:ext uri="{FF2B5EF4-FFF2-40B4-BE49-F238E27FC236}">
                <a16:creationId xmlns:a16="http://schemas.microsoft.com/office/drawing/2014/main" id="{C0FBEC78-DCCA-9019-6331-FB0B82D35019}"/>
              </a:ext>
            </a:extLst>
          </p:cNvPr>
          <p:cNvCxnSpPr/>
          <p:nvPr/>
        </p:nvCxnSpPr>
        <p:spPr>
          <a:xfrm flipV="1">
            <a:off x="5763827" y="5130800"/>
            <a:ext cx="332173" cy="40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2598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E3DC57-4A86-1C71-C0A1-3936075FC79D}"/>
              </a:ext>
            </a:extLst>
          </p:cNvPr>
          <p:cNvGraphicFramePr>
            <a:graphicFrameLocks noGrp="1"/>
          </p:cNvGraphicFramePr>
          <p:nvPr>
            <p:extLst>
              <p:ext uri="{D42A27DB-BD31-4B8C-83A1-F6EECF244321}">
                <p14:modId xmlns:p14="http://schemas.microsoft.com/office/powerpoint/2010/main" val="3017756531"/>
              </p:ext>
            </p:extLst>
          </p:nvPr>
        </p:nvGraphicFramePr>
        <p:xfrm>
          <a:off x="353767" y="2158472"/>
          <a:ext cx="10515600" cy="3566160"/>
        </p:xfrm>
        <a:graphic>
          <a:graphicData uri="http://schemas.openxmlformats.org/drawingml/2006/table">
            <a:tbl>
              <a:tblPr/>
              <a:tblGrid>
                <a:gridCol w="5257800">
                  <a:extLst>
                    <a:ext uri="{9D8B030D-6E8A-4147-A177-3AD203B41FA5}">
                      <a16:colId xmlns:a16="http://schemas.microsoft.com/office/drawing/2014/main" val="3953496800"/>
                    </a:ext>
                  </a:extLst>
                </a:gridCol>
                <a:gridCol w="5257800">
                  <a:extLst>
                    <a:ext uri="{9D8B030D-6E8A-4147-A177-3AD203B41FA5}">
                      <a16:colId xmlns:a16="http://schemas.microsoft.com/office/drawing/2014/main" val="720390583"/>
                    </a:ext>
                  </a:extLst>
                </a:gridCol>
              </a:tblGrid>
              <a:tr h="0">
                <a:tc>
                  <a:txBody>
                    <a:bodyPr/>
                    <a:lstStyle/>
                    <a:p>
                      <a:r>
                        <a:rPr lang="en-US" b="1">
                          <a:solidFill>
                            <a:srgbClr val="231F20"/>
                          </a:solidFill>
                          <a:effectLst/>
                          <a:latin typeface="Palatino" pitchFamily="2" charset="77"/>
                        </a:rPr>
                        <a:t>Bits per Pixel (bpp)</a:t>
                      </a:r>
                      <a:endParaRPr lang="en-US">
                        <a:solidFill>
                          <a:srgbClr val="231F20"/>
                        </a:solidFill>
                        <a:effectLst/>
                        <a:latin typeface="Palatino" pitchFamily="2" charset="77"/>
                      </a:endParaRPr>
                    </a:p>
                  </a:txBody>
                  <a:tcPr marL="47625" marR="47625" marT="0" marB="0">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4763" cap="flat" cmpd="sng" algn="ctr">
                      <a:solidFill>
                        <a:srgbClr val="231F20"/>
                      </a:solidFill>
                      <a:prstDash val="solid"/>
                      <a:round/>
                      <a:headEnd type="none" w="med" len="med"/>
                      <a:tailEnd type="none" w="med" len="med"/>
                    </a:lnT>
                    <a:lnB w="4763" cap="flat" cmpd="sng" algn="ctr">
                      <a:solidFill>
                        <a:srgbClr val="231F20"/>
                      </a:solidFill>
                      <a:prstDash val="solid"/>
                      <a:round/>
                      <a:headEnd type="none" w="med" len="med"/>
                      <a:tailEnd type="none" w="med" len="med"/>
                    </a:lnB>
                    <a:noFill/>
                  </a:tcPr>
                </a:tc>
                <a:tc>
                  <a:txBody>
                    <a:bodyPr/>
                    <a:lstStyle/>
                    <a:p>
                      <a:r>
                        <a:rPr lang="en-US" b="1" dirty="0">
                          <a:solidFill>
                            <a:srgbClr val="231F20"/>
                          </a:solidFill>
                          <a:effectLst/>
                          <a:latin typeface="Palatino" pitchFamily="2" charset="77"/>
                        </a:rPr>
                        <a:t>Number of Colors</a:t>
                      </a:r>
                      <a:endParaRPr lang="en-US" dirty="0">
                        <a:solidFill>
                          <a:srgbClr val="231F20"/>
                        </a:solidFill>
                        <a:effectLst/>
                        <a:latin typeface="Palatino" pitchFamily="2" charset="77"/>
                      </a:endParaRPr>
                    </a:p>
                  </a:txBody>
                  <a:tcPr marL="47625" marR="47625" marT="0" marB="0">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4763" cap="flat" cmpd="sng" algn="ctr">
                      <a:solidFill>
                        <a:srgbClr val="231F20"/>
                      </a:solidFill>
                      <a:prstDash val="solid"/>
                      <a:round/>
                      <a:headEnd type="none" w="med" len="med"/>
                      <a:tailEnd type="none" w="med" len="med"/>
                    </a:lnT>
                    <a:lnB w="4763" cap="flat" cmpd="sng" algn="ctr">
                      <a:solidFill>
                        <a:srgbClr val="231F20"/>
                      </a:solidFill>
                      <a:prstDash val="solid"/>
                      <a:round/>
                      <a:headEnd type="none" w="med" len="med"/>
                      <a:tailEnd type="none" w="med" len="med"/>
                    </a:lnB>
                    <a:noFill/>
                  </a:tcPr>
                </a:tc>
                <a:extLst>
                  <a:ext uri="{0D108BD9-81ED-4DB2-BD59-A6C34878D82A}">
                    <a16:rowId xmlns:a16="http://schemas.microsoft.com/office/drawing/2014/main" val="821880130"/>
                  </a:ext>
                </a:extLst>
              </a:tr>
              <a:tr h="0">
                <a:tc>
                  <a:txBody>
                    <a:bodyPr/>
                    <a:lstStyle/>
                    <a:p>
                      <a:r>
                        <a:rPr lang="en-US">
                          <a:solidFill>
                            <a:srgbClr val="231F20"/>
                          </a:solidFill>
                          <a:effectLst/>
                          <a:latin typeface="Palatino" pitchFamily="2" charset="77"/>
                        </a:rPr>
                        <a:t>1 bpp</a:t>
                      </a:r>
                    </a:p>
                  </a:txBody>
                  <a:tcPr marL="47625" marR="47625" marT="0" marB="0">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4763" cap="flat" cmpd="sng" algn="ctr">
                      <a:solidFill>
                        <a:srgbClr val="231F20"/>
                      </a:solidFill>
                      <a:prstDash val="solid"/>
                      <a:round/>
                      <a:headEnd type="none" w="med" len="med"/>
                      <a:tailEnd type="none" w="med" len="med"/>
                    </a:lnT>
                    <a:lnB w="7620" cap="flat" cmpd="sng" algn="ctr">
                      <a:solidFill>
                        <a:srgbClr val="BFBFBF"/>
                      </a:solidFill>
                      <a:prstDash val="solid"/>
                      <a:round/>
                      <a:headEnd type="none" w="med" len="med"/>
                      <a:tailEnd type="none" w="med" len="med"/>
                    </a:lnB>
                    <a:noFill/>
                  </a:tcPr>
                </a:tc>
                <a:tc>
                  <a:txBody>
                    <a:bodyPr/>
                    <a:lstStyle/>
                    <a:p>
                      <a:r>
                        <a:rPr lang="en-US">
                          <a:solidFill>
                            <a:srgbClr val="231F20"/>
                          </a:solidFill>
                          <a:effectLst/>
                          <a:latin typeface="Palatino" pitchFamily="2" charset="77"/>
                        </a:rPr>
                        <a:t>2 colors</a:t>
                      </a:r>
                    </a:p>
                  </a:txBody>
                  <a:tcPr marL="47625" marR="47625" marT="0" marB="0">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4763" cap="flat" cmpd="sng" algn="ctr">
                      <a:solidFill>
                        <a:srgbClr val="231F20"/>
                      </a:solidFill>
                      <a:prstDash val="solid"/>
                      <a:round/>
                      <a:headEnd type="none" w="med" len="med"/>
                      <a:tailEnd type="none" w="med" len="med"/>
                    </a:lnT>
                    <a:lnB w="762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772622316"/>
                  </a:ext>
                </a:extLst>
              </a:tr>
              <a:tr h="0">
                <a:tc>
                  <a:txBody>
                    <a:bodyPr/>
                    <a:lstStyle/>
                    <a:p>
                      <a:r>
                        <a:rPr lang="en-US">
                          <a:solidFill>
                            <a:srgbClr val="231F20"/>
                          </a:solidFill>
                          <a:effectLst/>
                          <a:latin typeface="Palatino" pitchFamily="2" charset="77"/>
                        </a:rPr>
                        <a:t>2 bpp</a:t>
                      </a:r>
                    </a:p>
                  </a:txBody>
                  <a:tcPr marL="47625" marR="47625" marT="0" marB="0">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noFill/>
                  </a:tcPr>
                </a:tc>
                <a:tc>
                  <a:txBody>
                    <a:bodyPr/>
                    <a:lstStyle/>
                    <a:p>
                      <a:r>
                        <a:rPr lang="en-US">
                          <a:solidFill>
                            <a:srgbClr val="231F20"/>
                          </a:solidFill>
                          <a:effectLst/>
                          <a:latin typeface="Palatino" pitchFamily="2" charset="77"/>
                        </a:rPr>
                        <a:t>4 colors</a:t>
                      </a:r>
                    </a:p>
                  </a:txBody>
                  <a:tcPr marL="47625" marR="47625" marT="0" marB="0">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354448045"/>
                  </a:ext>
                </a:extLst>
              </a:tr>
              <a:tr h="0">
                <a:tc>
                  <a:txBody>
                    <a:bodyPr/>
                    <a:lstStyle/>
                    <a:p>
                      <a:r>
                        <a:rPr lang="en-US">
                          <a:solidFill>
                            <a:srgbClr val="231F20"/>
                          </a:solidFill>
                          <a:effectLst/>
                          <a:latin typeface="Palatino" pitchFamily="2" charset="77"/>
                        </a:rPr>
                        <a:t>3 bpp</a:t>
                      </a:r>
                    </a:p>
                  </a:txBody>
                  <a:tcPr marL="47625" marR="47625" marT="0" marB="0">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noFill/>
                  </a:tcPr>
                </a:tc>
                <a:tc>
                  <a:txBody>
                    <a:bodyPr/>
                    <a:lstStyle/>
                    <a:p>
                      <a:r>
                        <a:rPr lang="en-US">
                          <a:solidFill>
                            <a:srgbClr val="231F20"/>
                          </a:solidFill>
                          <a:effectLst/>
                          <a:latin typeface="Palatino" pitchFamily="2" charset="77"/>
                        </a:rPr>
                        <a:t>8 colors</a:t>
                      </a:r>
                    </a:p>
                  </a:txBody>
                  <a:tcPr marL="47625" marR="47625" marT="0" marB="0">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935845913"/>
                  </a:ext>
                </a:extLst>
              </a:tr>
              <a:tr h="0">
                <a:tc>
                  <a:txBody>
                    <a:bodyPr/>
                    <a:lstStyle/>
                    <a:p>
                      <a:r>
                        <a:rPr lang="en-US">
                          <a:solidFill>
                            <a:srgbClr val="231F20"/>
                          </a:solidFill>
                          <a:effectLst/>
                          <a:latin typeface="Palatino" pitchFamily="2" charset="77"/>
                        </a:rPr>
                        <a:t>4 bpp</a:t>
                      </a:r>
                    </a:p>
                  </a:txBody>
                  <a:tcPr marL="47625" marR="47625" marT="0" marB="0">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noFill/>
                  </a:tcPr>
                </a:tc>
                <a:tc>
                  <a:txBody>
                    <a:bodyPr/>
                    <a:lstStyle/>
                    <a:p>
                      <a:r>
                        <a:rPr lang="en-US">
                          <a:solidFill>
                            <a:srgbClr val="231F20"/>
                          </a:solidFill>
                          <a:effectLst/>
                          <a:latin typeface="Palatino" pitchFamily="2" charset="77"/>
                        </a:rPr>
                        <a:t>16 colors</a:t>
                      </a:r>
                    </a:p>
                  </a:txBody>
                  <a:tcPr marL="47625" marR="47625" marT="0" marB="0">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951161211"/>
                  </a:ext>
                </a:extLst>
              </a:tr>
              <a:tr h="0">
                <a:tc>
                  <a:txBody>
                    <a:bodyPr/>
                    <a:lstStyle/>
                    <a:p>
                      <a:r>
                        <a:rPr lang="en-US">
                          <a:solidFill>
                            <a:srgbClr val="231F20"/>
                          </a:solidFill>
                          <a:effectLst/>
                          <a:latin typeface="Palatino" pitchFamily="2" charset="77"/>
                        </a:rPr>
                        <a:t>5 bpp</a:t>
                      </a:r>
                    </a:p>
                  </a:txBody>
                  <a:tcPr marL="47625" marR="47625" marT="0" marB="0">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noFill/>
                  </a:tcPr>
                </a:tc>
                <a:tc>
                  <a:txBody>
                    <a:bodyPr/>
                    <a:lstStyle/>
                    <a:p>
                      <a:r>
                        <a:rPr lang="en-US">
                          <a:solidFill>
                            <a:srgbClr val="231F20"/>
                          </a:solidFill>
                          <a:effectLst/>
                          <a:latin typeface="Palatino" pitchFamily="2" charset="77"/>
                        </a:rPr>
                        <a:t>32 colors</a:t>
                      </a:r>
                    </a:p>
                  </a:txBody>
                  <a:tcPr marL="47625" marR="47625" marT="0" marB="0">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193699476"/>
                  </a:ext>
                </a:extLst>
              </a:tr>
              <a:tr h="0">
                <a:tc>
                  <a:txBody>
                    <a:bodyPr/>
                    <a:lstStyle/>
                    <a:p>
                      <a:r>
                        <a:rPr lang="en-US">
                          <a:solidFill>
                            <a:srgbClr val="231F20"/>
                          </a:solidFill>
                          <a:effectLst/>
                          <a:latin typeface="Palatino" pitchFamily="2" charset="77"/>
                        </a:rPr>
                        <a:t>6 bpp</a:t>
                      </a:r>
                    </a:p>
                  </a:txBody>
                  <a:tcPr marL="47625" marR="47625" marT="0" marB="0">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noFill/>
                  </a:tcPr>
                </a:tc>
                <a:tc>
                  <a:txBody>
                    <a:bodyPr/>
                    <a:lstStyle/>
                    <a:p>
                      <a:r>
                        <a:rPr lang="en-US">
                          <a:solidFill>
                            <a:srgbClr val="231F20"/>
                          </a:solidFill>
                          <a:effectLst/>
                          <a:latin typeface="Palatino" pitchFamily="2" charset="77"/>
                        </a:rPr>
                        <a:t>64 colors</a:t>
                      </a:r>
                    </a:p>
                  </a:txBody>
                  <a:tcPr marL="47625" marR="47625" marT="0" marB="0">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237163733"/>
                  </a:ext>
                </a:extLst>
              </a:tr>
              <a:tr h="0">
                <a:tc>
                  <a:txBody>
                    <a:bodyPr/>
                    <a:lstStyle/>
                    <a:p>
                      <a:r>
                        <a:rPr lang="en-US">
                          <a:solidFill>
                            <a:srgbClr val="231F20"/>
                          </a:solidFill>
                          <a:effectLst/>
                          <a:latin typeface="Palatino" pitchFamily="2" charset="77"/>
                        </a:rPr>
                        <a:t>7 bpp</a:t>
                      </a:r>
                    </a:p>
                  </a:txBody>
                  <a:tcPr marL="47625" marR="47625" marT="0" marB="0">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noFill/>
                  </a:tcPr>
                </a:tc>
                <a:tc>
                  <a:txBody>
                    <a:bodyPr/>
                    <a:lstStyle/>
                    <a:p>
                      <a:r>
                        <a:rPr lang="en-US">
                          <a:solidFill>
                            <a:srgbClr val="231F20"/>
                          </a:solidFill>
                          <a:effectLst/>
                          <a:latin typeface="Palatino" pitchFamily="2" charset="77"/>
                        </a:rPr>
                        <a:t>128 colors</a:t>
                      </a:r>
                    </a:p>
                  </a:txBody>
                  <a:tcPr marL="47625" marR="47625" marT="0" marB="0">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091416383"/>
                  </a:ext>
                </a:extLst>
              </a:tr>
              <a:tr h="0">
                <a:tc>
                  <a:txBody>
                    <a:bodyPr/>
                    <a:lstStyle/>
                    <a:p>
                      <a:r>
                        <a:rPr lang="en-US">
                          <a:solidFill>
                            <a:srgbClr val="231F20"/>
                          </a:solidFill>
                          <a:effectLst/>
                          <a:latin typeface="Palatino" pitchFamily="2" charset="77"/>
                        </a:rPr>
                        <a:t>8 bpp</a:t>
                      </a:r>
                    </a:p>
                  </a:txBody>
                  <a:tcPr marL="47625" marR="47625" marT="0" marB="0">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noFill/>
                  </a:tcPr>
                </a:tc>
                <a:tc>
                  <a:txBody>
                    <a:bodyPr/>
                    <a:lstStyle/>
                    <a:p>
                      <a:r>
                        <a:rPr lang="en-US">
                          <a:solidFill>
                            <a:srgbClr val="231F20"/>
                          </a:solidFill>
                          <a:effectLst/>
                          <a:latin typeface="Palatino" pitchFamily="2" charset="77"/>
                        </a:rPr>
                        <a:t>256 colors</a:t>
                      </a:r>
                    </a:p>
                  </a:txBody>
                  <a:tcPr marL="47625" marR="47625" marT="0" marB="0">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430633031"/>
                  </a:ext>
                </a:extLst>
              </a:tr>
              <a:tr h="0">
                <a:tc>
                  <a:txBody>
                    <a:bodyPr/>
                    <a:lstStyle/>
                    <a:p>
                      <a:r>
                        <a:rPr lang="en-US">
                          <a:solidFill>
                            <a:srgbClr val="231F20"/>
                          </a:solidFill>
                          <a:effectLst/>
                          <a:latin typeface="Palatino" pitchFamily="2" charset="77"/>
                        </a:rPr>
                        <a:t>10 bpp</a:t>
                      </a:r>
                    </a:p>
                  </a:txBody>
                  <a:tcPr marL="47625" marR="47625" marT="0" marB="0">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noFill/>
                  </a:tcPr>
                </a:tc>
                <a:tc>
                  <a:txBody>
                    <a:bodyPr/>
                    <a:lstStyle/>
                    <a:p>
                      <a:r>
                        <a:rPr lang="en-US">
                          <a:solidFill>
                            <a:srgbClr val="231F20"/>
                          </a:solidFill>
                          <a:effectLst/>
                          <a:latin typeface="Palatino" pitchFamily="2" charset="77"/>
                        </a:rPr>
                        <a:t>1024 colors</a:t>
                      </a:r>
                    </a:p>
                  </a:txBody>
                  <a:tcPr marL="47625" marR="47625" marT="0" marB="0">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658490838"/>
                  </a:ext>
                </a:extLst>
              </a:tr>
              <a:tr h="0">
                <a:tc>
                  <a:txBody>
                    <a:bodyPr/>
                    <a:lstStyle/>
                    <a:p>
                      <a:r>
                        <a:rPr lang="en-US">
                          <a:solidFill>
                            <a:srgbClr val="231F20"/>
                          </a:solidFill>
                          <a:effectLst/>
                          <a:latin typeface="Palatino" pitchFamily="2" charset="77"/>
                        </a:rPr>
                        <a:t>16 bpp</a:t>
                      </a:r>
                    </a:p>
                  </a:txBody>
                  <a:tcPr marL="47625" marR="47625" marT="0" marB="0">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noFill/>
                  </a:tcPr>
                </a:tc>
                <a:tc>
                  <a:txBody>
                    <a:bodyPr/>
                    <a:lstStyle/>
                    <a:p>
                      <a:r>
                        <a:rPr lang="en-US">
                          <a:solidFill>
                            <a:srgbClr val="231F20"/>
                          </a:solidFill>
                          <a:effectLst/>
                          <a:latin typeface="Palatino" pitchFamily="2" charset="77"/>
                        </a:rPr>
                        <a:t>65,536 colors</a:t>
                      </a:r>
                    </a:p>
                  </a:txBody>
                  <a:tcPr marL="47625" marR="47625" marT="0" marB="0">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286006225"/>
                  </a:ext>
                </a:extLst>
              </a:tr>
              <a:tr h="0">
                <a:tc>
                  <a:txBody>
                    <a:bodyPr/>
                    <a:lstStyle/>
                    <a:p>
                      <a:r>
                        <a:rPr lang="en-US">
                          <a:solidFill>
                            <a:srgbClr val="231F20"/>
                          </a:solidFill>
                          <a:effectLst/>
                          <a:latin typeface="Palatino" pitchFamily="2" charset="77"/>
                        </a:rPr>
                        <a:t>24 bpp</a:t>
                      </a:r>
                    </a:p>
                  </a:txBody>
                  <a:tcPr marL="47625" marR="47625" marT="0" marB="0">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noFill/>
                  </a:tcPr>
                </a:tc>
                <a:tc>
                  <a:txBody>
                    <a:bodyPr/>
                    <a:lstStyle/>
                    <a:p>
                      <a:r>
                        <a:rPr lang="en-US">
                          <a:solidFill>
                            <a:srgbClr val="231F20"/>
                          </a:solidFill>
                          <a:effectLst/>
                          <a:latin typeface="Palatino" pitchFamily="2" charset="77"/>
                        </a:rPr>
                        <a:t>16,777,216 colors (16.7 million colors)</a:t>
                      </a:r>
                    </a:p>
                  </a:txBody>
                  <a:tcPr marL="47625" marR="47625" marT="0" marB="0">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854894136"/>
                  </a:ext>
                </a:extLst>
              </a:tr>
              <a:tr h="0">
                <a:tc>
                  <a:txBody>
                    <a:bodyPr/>
                    <a:lstStyle/>
                    <a:p>
                      <a:r>
                        <a:rPr lang="en-US">
                          <a:solidFill>
                            <a:srgbClr val="231F20"/>
                          </a:solidFill>
                          <a:effectLst/>
                          <a:latin typeface="Palatino" pitchFamily="2" charset="77"/>
                        </a:rPr>
                        <a:t>32 bpp</a:t>
                      </a:r>
                    </a:p>
                  </a:txBody>
                  <a:tcPr marL="47625" marR="47625" marT="0" marB="0">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4763" cap="flat" cmpd="sng" algn="ctr">
                      <a:solidFill>
                        <a:srgbClr val="231F20"/>
                      </a:solidFill>
                      <a:prstDash val="solid"/>
                      <a:round/>
                      <a:headEnd type="none" w="med" len="med"/>
                      <a:tailEnd type="none" w="med" len="med"/>
                    </a:lnB>
                    <a:noFill/>
                  </a:tcPr>
                </a:tc>
                <a:tc>
                  <a:txBody>
                    <a:bodyPr/>
                    <a:lstStyle/>
                    <a:p>
                      <a:r>
                        <a:rPr lang="en-US" dirty="0">
                          <a:solidFill>
                            <a:srgbClr val="231F20"/>
                          </a:solidFill>
                          <a:effectLst/>
                          <a:latin typeface="Palatino" pitchFamily="2" charset="77"/>
                        </a:rPr>
                        <a:t>4,294,967,296 colors (4294 million colors)</a:t>
                      </a:r>
                    </a:p>
                  </a:txBody>
                  <a:tcPr marL="47625" marR="47625" marT="0" marB="0">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4763" cap="flat" cmpd="sng" algn="ctr">
                      <a:solidFill>
                        <a:srgbClr val="231F20"/>
                      </a:solidFill>
                      <a:prstDash val="solid"/>
                      <a:round/>
                      <a:headEnd type="none" w="med" len="med"/>
                      <a:tailEnd type="none" w="med" len="med"/>
                    </a:lnB>
                    <a:noFill/>
                  </a:tcPr>
                </a:tc>
                <a:extLst>
                  <a:ext uri="{0D108BD9-81ED-4DB2-BD59-A6C34878D82A}">
                    <a16:rowId xmlns:a16="http://schemas.microsoft.com/office/drawing/2014/main" val="3919913808"/>
                  </a:ext>
                </a:extLst>
              </a:tr>
            </a:tbl>
          </a:graphicData>
        </a:graphic>
      </p:graphicFrame>
      <p:sp>
        <p:nvSpPr>
          <p:cNvPr id="2" name="TextBox 1">
            <a:extLst>
              <a:ext uri="{FF2B5EF4-FFF2-40B4-BE49-F238E27FC236}">
                <a16:creationId xmlns:a16="http://schemas.microsoft.com/office/drawing/2014/main" id="{D576D0D1-F25B-0C53-C0F4-0BADADF2E2D3}"/>
              </a:ext>
            </a:extLst>
          </p:cNvPr>
          <p:cNvSpPr txBox="1"/>
          <p:nvPr/>
        </p:nvSpPr>
        <p:spPr>
          <a:xfrm>
            <a:off x="279398" y="338667"/>
            <a:ext cx="3344335" cy="707886"/>
          </a:xfrm>
          <a:prstGeom prst="rect">
            <a:avLst/>
          </a:prstGeom>
          <a:noFill/>
        </p:spPr>
        <p:txBody>
          <a:bodyPr wrap="square" rtlCol="0">
            <a:spAutoFit/>
          </a:bodyPr>
          <a:lstStyle/>
          <a:p>
            <a:r>
              <a:rPr lang="en-US" sz="4000" b="1" dirty="0"/>
              <a:t>Glossary:</a:t>
            </a:r>
          </a:p>
        </p:txBody>
      </p:sp>
      <p:sp>
        <p:nvSpPr>
          <p:cNvPr id="3" name="TextBox 2">
            <a:extLst>
              <a:ext uri="{FF2B5EF4-FFF2-40B4-BE49-F238E27FC236}">
                <a16:creationId xmlns:a16="http://schemas.microsoft.com/office/drawing/2014/main" id="{EFDAF130-8C02-2CAC-4880-1DE3E88E2ABB}"/>
              </a:ext>
            </a:extLst>
          </p:cNvPr>
          <p:cNvSpPr txBox="1"/>
          <p:nvPr/>
        </p:nvSpPr>
        <p:spPr>
          <a:xfrm>
            <a:off x="353767" y="1320799"/>
            <a:ext cx="6539932" cy="707886"/>
          </a:xfrm>
          <a:prstGeom prst="rect">
            <a:avLst/>
          </a:prstGeom>
          <a:noFill/>
        </p:spPr>
        <p:txBody>
          <a:bodyPr wrap="none" rtlCol="0">
            <a:spAutoFit/>
          </a:bodyPr>
          <a:lstStyle/>
          <a:p>
            <a:r>
              <a:rPr lang="en-US" sz="4000" u="sng" dirty="0"/>
              <a:t>BPP: Bits per Pixel (bit depth)</a:t>
            </a:r>
          </a:p>
        </p:txBody>
      </p:sp>
      <p:sp>
        <p:nvSpPr>
          <p:cNvPr id="6" name="TextBox 5">
            <a:extLst>
              <a:ext uri="{FF2B5EF4-FFF2-40B4-BE49-F238E27FC236}">
                <a16:creationId xmlns:a16="http://schemas.microsoft.com/office/drawing/2014/main" id="{2B6AF413-51E9-1102-6625-8A8CABF5E7E2}"/>
              </a:ext>
            </a:extLst>
          </p:cNvPr>
          <p:cNvSpPr txBox="1"/>
          <p:nvPr/>
        </p:nvSpPr>
        <p:spPr>
          <a:xfrm>
            <a:off x="279398" y="6077753"/>
            <a:ext cx="10498666" cy="400110"/>
          </a:xfrm>
          <a:prstGeom prst="rect">
            <a:avLst/>
          </a:prstGeom>
          <a:noFill/>
        </p:spPr>
        <p:txBody>
          <a:bodyPr wrap="square" rtlCol="0">
            <a:spAutoFit/>
          </a:bodyPr>
          <a:lstStyle/>
          <a:p>
            <a:r>
              <a:rPr lang="en-US" sz="2000" dirty="0"/>
              <a:t>Bit value is an index!  You always also need to define a color map (e.g. RGB, HSV, </a:t>
            </a:r>
            <a:r>
              <a:rPr lang="en-US" sz="2000" dirty="0" err="1"/>
              <a:t>etc</a:t>
            </a:r>
            <a:r>
              <a:rPr lang="en-US" sz="2000" dirty="0"/>
              <a:t>)</a:t>
            </a:r>
          </a:p>
        </p:txBody>
      </p:sp>
    </p:spTree>
    <p:extLst>
      <p:ext uri="{BB962C8B-B14F-4D97-AF65-F5344CB8AC3E}">
        <p14:creationId xmlns:p14="http://schemas.microsoft.com/office/powerpoint/2010/main" val="3580081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76D0D1-F25B-0C53-C0F4-0BADADF2E2D3}"/>
              </a:ext>
            </a:extLst>
          </p:cNvPr>
          <p:cNvSpPr txBox="1"/>
          <p:nvPr/>
        </p:nvSpPr>
        <p:spPr>
          <a:xfrm>
            <a:off x="279398" y="338667"/>
            <a:ext cx="3344335" cy="707886"/>
          </a:xfrm>
          <a:prstGeom prst="rect">
            <a:avLst/>
          </a:prstGeom>
          <a:noFill/>
        </p:spPr>
        <p:txBody>
          <a:bodyPr wrap="square" rtlCol="0">
            <a:spAutoFit/>
          </a:bodyPr>
          <a:lstStyle/>
          <a:p>
            <a:r>
              <a:rPr lang="en-US" sz="4000" b="1" dirty="0"/>
              <a:t>Glossary:</a:t>
            </a:r>
          </a:p>
        </p:txBody>
      </p:sp>
      <p:sp>
        <p:nvSpPr>
          <p:cNvPr id="9" name="Content Placeholder 2">
            <a:extLst>
              <a:ext uri="{FF2B5EF4-FFF2-40B4-BE49-F238E27FC236}">
                <a16:creationId xmlns:a16="http://schemas.microsoft.com/office/drawing/2014/main" id="{628BE06D-063C-F8DE-2E84-29154415902F}"/>
              </a:ext>
            </a:extLst>
          </p:cNvPr>
          <p:cNvSpPr>
            <a:spLocks noGrp="1"/>
          </p:cNvSpPr>
          <p:nvPr>
            <p:ph idx="1"/>
          </p:nvPr>
        </p:nvSpPr>
        <p:spPr>
          <a:xfrm>
            <a:off x="633306" y="1394529"/>
            <a:ext cx="10515600" cy="5124803"/>
          </a:xfrm>
        </p:spPr>
        <p:txBody>
          <a:bodyPr>
            <a:normAutofit fontScale="77500" lnSpcReduction="20000"/>
          </a:bodyPr>
          <a:lstStyle/>
          <a:p>
            <a:r>
              <a:rPr lang="en-US" sz="3300" u="sng" dirty="0"/>
              <a:t>Pixel Density</a:t>
            </a:r>
          </a:p>
          <a:p>
            <a:endParaRPr lang="en-US" dirty="0"/>
          </a:p>
          <a:p>
            <a:endParaRPr lang="en-US" dirty="0"/>
          </a:p>
          <a:p>
            <a:endParaRPr lang="en-US" dirty="0"/>
          </a:p>
          <a:p>
            <a:endParaRPr lang="en-US" dirty="0"/>
          </a:p>
          <a:p>
            <a:endParaRPr lang="en-US" dirty="0"/>
          </a:p>
          <a:p>
            <a:endParaRPr lang="en-US" dirty="0"/>
          </a:p>
          <a:p>
            <a:pPr marL="0" indent="0">
              <a:buNone/>
            </a:pPr>
            <a:endParaRPr lang="en-US" dirty="0"/>
          </a:p>
          <a:p>
            <a:r>
              <a:rPr lang="en-US" sz="3300" u="sng" dirty="0"/>
              <a:t>Resolution</a:t>
            </a:r>
          </a:p>
          <a:p>
            <a:pPr marL="457200" lvl="1" indent="0">
              <a:buNone/>
            </a:pPr>
            <a:r>
              <a:rPr lang="en-US" sz="2800" dirty="0"/>
              <a:t>Bit more ambiguous of a term.  </a:t>
            </a:r>
          </a:p>
          <a:p>
            <a:pPr marL="457200" lvl="1" indent="0">
              <a:buNone/>
            </a:pPr>
            <a:r>
              <a:rPr lang="en-US" sz="2800" dirty="0"/>
              <a:t>Sometimes:</a:t>
            </a:r>
          </a:p>
          <a:p>
            <a:pPr marL="457200" lvl="1" indent="0">
              <a:buNone/>
            </a:pPr>
            <a:r>
              <a:rPr lang="en-US" sz="2800" dirty="0"/>
              <a:t>	total number of pixels ( e.g. 3Mpixels)</a:t>
            </a:r>
          </a:p>
          <a:p>
            <a:pPr marL="457200" lvl="1" indent="0">
              <a:buNone/>
            </a:pPr>
            <a:r>
              <a:rPr lang="en-US" sz="2800" dirty="0"/>
              <a:t>	dimensions (e.g. 2556 x 1179)</a:t>
            </a:r>
          </a:p>
          <a:p>
            <a:pPr marL="457200" lvl="1" indent="0">
              <a:buNone/>
            </a:pPr>
            <a:r>
              <a:rPr lang="en-US" sz="2800" dirty="0"/>
              <a:t>	PPI (e.g. 460ppi)</a:t>
            </a:r>
          </a:p>
          <a:p>
            <a:pPr marL="457200" lvl="1" indent="0">
              <a:buNone/>
            </a:pPr>
            <a:r>
              <a:rPr lang="en-US" sz="2800" dirty="0"/>
              <a:t>	Pixels/degree  (e.g. Apple </a:t>
            </a:r>
            <a:r>
              <a:rPr lang="en-US" sz="2800" dirty="0" err="1"/>
              <a:t>Retina</a:t>
            </a:r>
            <a:r>
              <a:rPr lang="en-US" sz="2800" baseline="30000" dirty="0" err="1"/>
              <a:t>TM</a:t>
            </a:r>
            <a:r>
              <a:rPr lang="en-US" sz="2800" dirty="0"/>
              <a:t> display)</a:t>
            </a:r>
          </a:p>
          <a:p>
            <a:pPr marL="457200" lvl="1" indent="0">
              <a:buNone/>
            </a:pPr>
            <a:endParaRPr lang="en-US" dirty="0"/>
          </a:p>
          <a:p>
            <a:endParaRPr lang="en-US" dirty="0"/>
          </a:p>
        </p:txBody>
      </p:sp>
      <p:pic>
        <p:nvPicPr>
          <p:cNvPr id="10" name="Picture 9">
            <a:extLst>
              <a:ext uri="{FF2B5EF4-FFF2-40B4-BE49-F238E27FC236}">
                <a16:creationId xmlns:a16="http://schemas.microsoft.com/office/drawing/2014/main" id="{2A01E56F-E96F-0DCB-CD77-4F6240F74DD3}"/>
              </a:ext>
            </a:extLst>
          </p:cNvPr>
          <p:cNvPicPr>
            <a:picLocks noChangeAspect="1"/>
          </p:cNvPicPr>
          <p:nvPr/>
        </p:nvPicPr>
        <p:blipFill>
          <a:blip r:embed="rId2"/>
          <a:stretch>
            <a:fillRect/>
          </a:stretch>
        </p:blipFill>
        <p:spPr>
          <a:xfrm>
            <a:off x="2004906" y="1815570"/>
            <a:ext cx="7772400" cy="1892830"/>
          </a:xfrm>
          <a:prstGeom prst="rect">
            <a:avLst/>
          </a:prstGeom>
        </p:spPr>
      </p:pic>
      <p:sp>
        <p:nvSpPr>
          <p:cNvPr id="13" name="TextBox 12">
            <a:extLst>
              <a:ext uri="{FF2B5EF4-FFF2-40B4-BE49-F238E27FC236}">
                <a16:creationId xmlns:a16="http://schemas.microsoft.com/office/drawing/2014/main" id="{C3D96FD7-0532-CA68-72C4-19FA598EC87A}"/>
              </a:ext>
            </a:extLst>
          </p:cNvPr>
          <p:cNvSpPr txBox="1"/>
          <p:nvPr/>
        </p:nvSpPr>
        <p:spPr>
          <a:xfrm>
            <a:off x="5334000" y="3756875"/>
            <a:ext cx="6527043" cy="400110"/>
          </a:xfrm>
          <a:prstGeom prst="rect">
            <a:avLst/>
          </a:prstGeom>
          <a:noFill/>
        </p:spPr>
        <p:txBody>
          <a:bodyPr wrap="none" rtlCol="0">
            <a:spAutoFit/>
          </a:bodyPr>
          <a:lstStyle/>
          <a:p>
            <a:r>
              <a:rPr lang="en-US" sz="2000" dirty="0"/>
              <a:t>Humans can’t differentiate details beyond around 300 PPI</a:t>
            </a:r>
          </a:p>
        </p:txBody>
      </p:sp>
    </p:spTree>
    <p:extLst>
      <p:ext uri="{BB962C8B-B14F-4D97-AF65-F5344CB8AC3E}">
        <p14:creationId xmlns:p14="http://schemas.microsoft.com/office/powerpoint/2010/main" val="4165418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ovea of the Eye (Anatomy, Functions ...">
            <a:extLst>
              <a:ext uri="{FF2B5EF4-FFF2-40B4-BE49-F238E27FC236}">
                <a16:creationId xmlns:a16="http://schemas.microsoft.com/office/drawing/2014/main" id="{20EF8C76-7304-6FAA-EEAC-ABC266A61E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4505" y="3649875"/>
            <a:ext cx="3284386" cy="25732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w Do We See Light? | Ask A Biologist">
            <a:extLst>
              <a:ext uri="{FF2B5EF4-FFF2-40B4-BE49-F238E27FC236}">
                <a16:creationId xmlns:a16="http://schemas.microsoft.com/office/drawing/2014/main" id="{DB943C5A-A351-69AE-85B8-B34124BB0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7793" y="3480389"/>
            <a:ext cx="5414207" cy="278494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ntroduction to CCDs">
            <a:extLst>
              <a:ext uri="{FF2B5EF4-FFF2-40B4-BE49-F238E27FC236}">
                <a16:creationId xmlns:a16="http://schemas.microsoft.com/office/drawing/2014/main" id="{99B703D4-035B-6018-FEA5-049DF5E9AA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9870" y="1046553"/>
            <a:ext cx="2997198" cy="232723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Electronics-How digital camera works ...">
            <a:extLst>
              <a:ext uri="{FF2B5EF4-FFF2-40B4-BE49-F238E27FC236}">
                <a16:creationId xmlns:a16="http://schemas.microsoft.com/office/drawing/2014/main" id="{1637F0AC-105C-ED93-BA68-7046FAA081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4505" y="1182647"/>
            <a:ext cx="5272828" cy="20505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A8BFA54-5A17-11CE-CCA8-2A019CDAA289}"/>
              </a:ext>
            </a:extLst>
          </p:cNvPr>
          <p:cNvSpPr txBox="1"/>
          <p:nvPr/>
        </p:nvSpPr>
        <p:spPr>
          <a:xfrm>
            <a:off x="279398" y="338667"/>
            <a:ext cx="3344335" cy="707886"/>
          </a:xfrm>
          <a:prstGeom prst="rect">
            <a:avLst/>
          </a:prstGeom>
          <a:noFill/>
        </p:spPr>
        <p:txBody>
          <a:bodyPr wrap="square" rtlCol="0">
            <a:spAutoFit/>
          </a:bodyPr>
          <a:lstStyle/>
          <a:p>
            <a:r>
              <a:rPr lang="en-US" sz="4000" b="1" dirty="0"/>
              <a:t>Glossary:</a:t>
            </a:r>
          </a:p>
        </p:txBody>
      </p:sp>
      <p:sp>
        <p:nvSpPr>
          <p:cNvPr id="3" name="TextBox 2">
            <a:extLst>
              <a:ext uri="{FF2B5EF4-FFF2-40B4-BE49-F238E27FC236}">
                <a16:creationId xmlns:a16="http://schemas.microsoft.com/office/drawing/2014/main" id="{18EBF127-9BC3-02B6-B661-A989FBF41831}"/>
              </a:ext>
            </a:extLst>
          </p:cNvPr>
          <p:cNvSpPr txBox="1"/>
          <p:nvPr/>
        </p:nvSpPr>
        <p:spPr>
          <a:xfrm>
            <a:off x="455367" y="1079318"/>
            <a:ext cx="2571538" cy="707886"/>
          </a:xfrm>
          <a:prstGeom prst="rect">
            <a:avLst/>
          </a:prstGeom>
          <a:noFill/>
        </p:spPr>
        <p:txBody>
          <a:bodyPr wrap="none" rtlCol="0">
            <a:spAutoFit/>
          </a:bodyPr>
          <a:lstStyle/>
          <a:p>
            <a:r>
              <a:rPr lang="en-US" sz="4000" u="sng" dirty="0"/>
              <a:t>Resolution</a:t>
            </a:r>
          </a:p>
        </p:txBody>
      </p:sp>
    </p:spTree>
    <p:extLst>
      <p:ext uri="{BB962C8B-B14F-4D97-AF65-F5344CB8AC3E}">
        <p14:creationId xmlns:p14="http://schemas.microsoft.com/office/powerpoint/2010/main" val="3370583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6F831-AD31-6D01-7363-CD2237860C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BC268D-B6F0-EABD-AB8D-504F3177495E}"/>
              </a:ext>
            </a:extLst>
          </p:cNvPr>
          <p:cNvSpPr>
            <a:spLocks noGrp="1"/>
          </p:cNvSpPr>
          <p:nvPr>
            <p:ph type="title"/>
          </p:nvPr>
        </p:nvSpPr>
        <p:spPr/>
        <p:txBody>
          <a:bodyPr/>
          <a:lstStyle/>
          <a:p>
            <a:r>
              <a:rPr lang="en-US" b="1" dirty="0"/>
              <a:t>About this course</a:t>
            </a:r>
          </a:p>
        </p:txBody>
      </p:sp>
      <p:sp>
        <p:nvSpPr>
          <p:cNvPr id="3" name="Content Placeholder 2">
            <a:extLst>
              <a:ext uri="{FF2B5EF4-FFF2-40B4-BE49-F238E27FC236}">
                <a16:creationId xmlns:a16="http://schemas.microsoft.com/office/drawing/2014/main" id="{AA8F482D-EDE1-0DF9-4F4B-6094C302E093}"/>
              </a:ext>
            </a:extLst>
          </p:cNvPr>
          <p:cNvSpPr>
            <a:spLocks noGrp="1"/>
          </p:cNvSpPr>
          <p:nvPr>
            <p:ph idx="1"/>
          </p:nvPr>
        </p:nvSpPr>
        <p:spPr/>
        <p:txBody>
          <a:bodyPr>
            <a:normAutofit lnSpcReduction="10000"/>
          </a:bodyPr>
          <a:lstStyle/>
          <a:p>
            <a:pPr lvl="1"/>
            <a:endParaRPr lang="en-US" dirty="0"/>
          </a:p>
          <a:p>
            <a:pPr marL="0" indent="0">
              <a:buNone/>
            </a:pPr>
            <a:r>
              <a:rPr lang="en-US" u="sng" dirty="0"/>
              <a:t>Learning Objectives</a:t>
            </a:r>
            <a:r>
              <a:rPr lang="en-US" dirty="0"/>
              <a:t>:</a:t>
            </a:r>
          </a:p>
          <a:p>
            <a:r>
              <a:rPr lang="en-US" dirty="0"/>
              <a:t>Introduction to image processing methods including data structures, filtering, enhancement, transforms, and </a:t>
            </a:r>
            <a:r>
              <a:rPr lang="en-US" dirty="0" err="1"/>
              <a:t>homography</a:t>
            </a:r>
            <a:r>
              <a:rPr lang="en-US" dirty="0"/>
              <a:t>.</a:t>
            </a:r>
          </a:p>
          <a:p>
            <a:r>
              <a:rPr lang="en-US" dirty="0"/>
              <a:t>Introduction to computer vision through OpenCV and Python including object detection and tracking methods, segmentation, digital photography, and in-painting. </a:t>
            </a:r>
          </a:p>
          <a:p>
            <a:r>
              <a:rPr lang="en-US" dirty="0"/>
              <a:t>Hands on learning through group project.  How to use GitHub for collaborations, push requests, peer-review, and code checks</a:t>
            </a:r>
          </a:p>
          <a:p>
            <a:pPr marL="0" indent="0">
              <a:buNone/>
            </a:pPr>
            <a:r>
              <a:rPr lang="en-US" dirty="0"/>
              <a:t> </a:t>
            </a:r>
          </a:p>
          <a:p>
            <a:pPr marL="0" indent="0">
              <a:buNone/>
            </a:pPr>
            <a:endParaRPr lang="en-US" dirty="0"/>
          </a:p>
        </p:txBody>
      </p:sp>
    </p:spTree>
    <p:extLst>
      <p:ext uri="{BB962C8B-B14F-4D97-AF65-F5344CB8AC3E}">
        <p14:creationId xmlns:p14="http://schemas.microsoft.com/office/powerpoint/2010/main" val="319676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8BFA54-5A17-11CE-CCA8-2A019CDAA289}"/>
              </a:ext>
            </a:extLst>
          </p:cNvPr>
          <p:cNvSpPr txBox="1"/>
          <p:nvPr/>
        </p:nvSpPr>
        <p:spPr>
          <a:xfrm>
            <a:off x="279398" y="338667"/>
            <a:ext cx="3344335" cy="707886"/>
          </a:xfrm>
          <a:prstGeom prst="rect">
            <a:avLst/>
          </a:prstGeom>
          <a:noFill/>
        </p:spPr>
        <p:txBody>
          <a:bodyPr wrap="square" rtlCol="0">
            <a:spAutoFit/>
          </a:bodyPr>
          <a:lstStyle/>
          <a:p>
            <a:r>
              <a:rPr lang="en-US" sz="4000" b="1" dirty="0"/>
              <a:t>Glossary:</a:t>
            </a:r>
          </a:p>
        </p:txBody>
      </p:sp>
      <p:sp>
        <p:nvSpPr>
          <p:cNvPr id="3" name="TextBox 2">
            <a:extLst>
              <a:ext uri="{FF2B5EF4-FFF2-40B4-BE49-F238E27FC236}">
                <a16:creationId xmlns:a16="http://schemas.microsoft.com/office/drawing/2014/main" id="{18EBF127-9BC3-02B6-B661-A989FBF41831}"/>
              </a:ext>
            </a:extLst>
          </p:cNvPr>
          <p:cNvSpPr txBox="1"/>
          <p:nvPr/>
        </p:nvSpPr>
        <p:spPr>
          <a:xfrm>
            <a:off x="455367" y="1079318"/>
            <a:ext cx="2571538" cy="707886"/>
          </a:xfrm>
          <a:prstGeom prst="rect">
            <a:avLst/>
          </a:prstGeom>
          <a:noFill/>
        </p:spPr>
        <p:txBody>
          <a:bodyPr wrap="none" rtlCol="0">
            <a:spAutoFit/>
          </a:bodyPr>
          <a:lstStyle/>
          <a:p>
            <a:r>
              <a:rPr lang="en-US" sz="4000" u="sng" dirty="0"/>
              <a:t>Resolution</a:t>
            </a:r>
          </a:p>
        </p:txBody>
      </p:sp>
      <p:pic>
        <p:nvPicPr>
          <p:cNvPr id="4" name="Picture 10" descr="The Architecture of the Human Fovea By Helga Kolb, Ralph Nelson, Peter  Ahnelt, Isabel Ortuño-Lizarán and Nicolas Cuenca – Webvision">
            <a:extLst>
              <a:ext uri="{FF2B5EF4-FFF2-40B4-BE49-F238E27FC236}">
                <a16:creationId xmlns:a16="http://schemas.microsoft.com/office/drawing/2014/main" id="{985A0C5F-83CB-AA2C-CC19-BFB6F647F4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2866"/>
          <a:stretch/>
        </p:blipFill>
        <p:spPr bwMode="auto">
          <a:xfrm>
            <a:off x="5085133" y="78740"/>
            <a:ext cx="6404504" cy="33502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B0F77F1-6F7A-C63A-3689-58EA711EF062}"/>
              </a:ext>
            </a:extLst>
          </p:cNvPr>
          <p:cNvSpPr txBox="1"/>
          <p:nvPr/>
        </p:nvSpPr>
        <p:spPr>
          <a:xfrm>
            <a:off x="279398" y="3857968"/>
            <a:ext cx="10158871" cy="1569660"/>
          </a:xfrm>
          <a:prstGeom prst="rect">
            <a:avLst/>
          </a:prstGeom>
          <a:noFill/>
        </p:spPr>
        <p:txBody>
          <a:bodyPr wrap="none" rtlCol="0">
            <a:spAutoFit/>
          </a:bodyPr>
          <a:lstStyle/>
          <a:p>
            <a:pPr marL="342900" indent="-342900">
              <a:buFont typeface="Arial" panose="020B0604020202020204" pitchFamily="34" charset="0"/>
              <a:buChar char="•"/>
            </a:pPr>
            <a:r>
              <a:rPr lang="en-US" sz="2400" dirty="0"/>
              <a:t>Visual acuity is highest at the center of the eye (fovea)</a:t>
            </a:r>
          </a:p>
          <a:p>
            <a:pPr marL="342900" indent="-342900">
              <a:buFont typeface="Arial" panose="020B0604020202020204" pitchFamily="34" charset="0"/>
              <a:buChar char="•"/>
            </a:pPr>
            <a:r>
              <a:rPr lang="en-US" sz="2400" dirty="0"/>
              <a:t>Here, the limit of the human eye is about 60 pixels / degree (1 arc-minute)</a:t>
            </a:r>
          </a:p>
          <a:p>
            <a:r>
              <a:rPr lang="en-US" sz="2400" dirty="0"/>
              <a:t>	e.g. 3600 pixels (60 x 60) in a 1</a:t>
            </a:r>
            <a:r>
              <a:rPr lang="en-US" sz="2400" baseline="30000" dirty="0"/>
              <a:t>o</a:t>
            </a:r>
            <a:r>
              <a:rPr lang="en-US" sz="2400" dirty="0"/>
              <a:t> x 1</a:t>
            </a:r>
            <a:r>
              <a:rPr lang="en-US" sz="2400" baseline="30000" dirty="0"/>
              <a:t>o</a:t>
            </a:r>
            <a:r>
              <a:rPr lang="en-US" sz="2400" dirty="0"/>
              <a:t> area</a:t>
            </a:r>
          </a:p>
          <a:p>
            <a:pPr marL="342900" indent="-342900">
              <a:buFont typeface="Arial" panose="020B0604020202020204" pitchFamily="34" charset="0"/>
              <a:buChar char="•"/>
            </a:pPr>
            <a:r>
              <a:rPr lang="en-US" sz="2400" dirty="0"/>
              <a:t>Depends on distance from object	   </a:t>
            </a:r>
          </a:p>
        </p:txBody>
      </p:sp>
      <p:sp>
        <p:nvSpPr>
          <p:cNvPr id="9" name="TextBox 8">
            <a:extLst>
              <a:ext uri="{FF2B5EF4-FFF2-40B4-BE49-F238E27FC236}">
                <a16:creationId xmlns:a16="http://schemas.microsoft.com/office/drawing/2014/main" id="{B900F0CD-1EF4-DD89-C49E-147C0DE7289F}"/>
              </a:ext>
            </a:extLst>
          </p:cNvPr>
          <p:cNvSpPr txBox="1"/>
          <p:nvPr/>
        </p:nvSpPr>
        <p:spPr>
          <a:xfrm>
            <a:off x="9261711" y="3511234"/>
            <a:ext cx="2930289" cy="369332"/>
          </a:xfrm>
          <a:prstGeom prst="rect">
            <a:avLst/>
          </a:prstGeom>
          <a:noFill/>
        </p:spPr>
        <p:txBody>
          <a:bodyPr wrap="none" rtlCol="0">
            <a:spAutoFit/>
          </a:bodyPr>
          <a:lstStyle/>
          <a:p>
            <a:r>
              <a:rPr lang="en-US" dirty="0"/>
              <a:t>From Curcio and Allen 1990</a:t>
            </a:r>
          </a:p>
        </p:txBody>
      </p:sp>
    </p:spTree>
    <p:extLst>
      <p:ext uri="{BB962C8B-B14F-4D97-AF65-F5344CB8AC3E}">
        <p14:creationId xmlns:p14="http://schemas.microsoft.com/office/powerpoint/2010/main" val="294285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8BFA54-5A17-11CE-CCA8-2A019CDAA289}"/>
              </a:ext>
            </a:extLst>
          </p:cNvPr>
          <p:cNvSpPr txBox="1"/>
          <p:nvPr/>
        </p:nvSpPr>
        <p:spPr>
          <a:xfrm>
            <a:off x="279398" y="338667"/>
            <a:ext cx="3344335" cy="707886"/>
          </a:xfrm>
          <a:prstGeom prst="rect">
            <a:avLst/>
          </a:prstGeom>
          <a:noFill/>
        </p:spPr>
        <p:txBody>
          <a:bodyPr wrap="square" rtlCol="0">
            <a:spAutoFit/>
          </a:bodyPr>
          <a:lstStyle/>
          <a:p>
            <a:r>
              <a:rPr lang="en-US" sz="4000" b="1"/>
              <a:t>Glossary:</a:t>
            </a:r>
            <a:endParaRPr lang="en-US" sz="4000" b="1" dirty="0"/>
          </a:p>
        </p:txBody>
      </p:sp>
      <p:sp>
        <p:nvSpPr>
          <p:cNvPr id="3" name="TextBox 2">
            <a:extLst>
              <a:ext uri="{FF2B5EF4-FFF2-40B4-BE49-F238E27FC236}">
                <a16:creationId xmlns:a16="http://schemas.microsoft.com/office/drawing/2014/main" id="{18EBF127-9BC3-02B6-B661-A989FBF41831}"/>
              </a:ext>
            </a:extLst>
          </p:cNvPr>
          <p:cNvSpPr txBox="1"/>
          <p:nvPr/>
        </p:nvSpPr>
        <p:spPr>
          <a:xfrm>
            <a:off x="455367" y="1079318"/>
            <a:ext cx="2571538" cy="707886"/>
          </a:xfrm>
          <a:prstGeom prst="rect">
            <a:avLst/>
          </a:prstGeom>
          <a:noFill/>
        </p:spPr>
        <p:txBody>
          <a:bodyPr wrap="none" rtlCol="0">
            <a:spAutoFit/>
          </a:bodyPr>
          <a:lstStyle/>
          <a:p>
            <a:r>
              <a:rPr lang="en-US" sz="4000" u="sng"/>
              <a:t>Resolution</a:t>
            </a:r>
            <a:endParaRPr lang="en-US" sz="4000" u="sng" dirty="0"/>
          </a:p>
        </p:txBody>
      </p:sp>
      <p:pic>
        <p:nvPicPr>
          <p:cNvPr id="5" name="Picture 2" descr="ShowdownFull">
            <a:extLst>
              <a:ext uri="{FF2B5EF4-FFF2-40B4-BE49-F238E27FC236}">
                <a16:creationId xmlns:a16="http://schemas.microsoft.com/office/drawing/2014/main" id="{5A9294F0-CC13-8003-52B9-427939E809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99" y="3219781"/>
            <a:ext cx="2915707" cy="16400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howdownHalf-1">
            <a:extLst>
              <a:ext uri="{FF2B5EF4-FFF2-40B4-BE49-F238E27FC236}">
                <a16:creationId xmlns:a16="http://schemas.microsoft.com/office/drawing/2014/main" id="{55E48908-BA13-6D20-CCE9-DEA1FD7809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773" y="3219778"/>
            <a:ext cx="2915707" cy="16400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ShowdownQuarter-1">
            <a:extLst>
              <a:ext uri="{FF2B5EF4-FFF2-40B4-BE49-F238E27FC236}">
                <a16:creationId xmlns:a16="http://schemas.microsoft.com/office/drawing/2014/main" id="{4424E9D7-DBE0-2FDB-7253-6F7B25FD1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7547" y="3219778"/>
            <a:ext cx="2915707" cy="16400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howdownEight-1">
            <a:extLst>
              <a:ext uri="{FF2B5EF4-FFF2-40B4-BE49-F238E27FC236}">
                <a16:creationId xmlns:a16="http://schemas.microsoft.com/office/drawing/2014/main" id="{99541DF5-D606-38F7-5180-6E9C66D7F8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2321" y="3219778"/>
            <a:ext cx="2915708" cy="16521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88BCA72-2C7E-3FFC-6BD3-B8F97187919A}"/>
              </a:ext>
            </a:extLst>
          </p:cNvPr>
          <p:cNvSpPr txBox="1"/>
          <p:nvPr/>
        </p:nvSpPr>
        <p:spPr>
          <a:xfrm>
            <a:off x="503765" y="5002074"/>
            <a:ext cx="1447800" cy="369332"/>
          </a:xfrm>
          <a:prstGeom prst="rect">
            <a:avLst/>
          </a:prstGeom>
          <a:noFill/>
        </p:spPr>
        <p:txBody>
          <a:bodyPr wrap="square" rtlCol="0">
            <a:spAutoFit/>
          </a:bodyPr>
          <a:lstStyle/>
          <a:p>
            <a:r>
              <a:rPr lang="en-US"/>
              <a:t>60 px/degree</a:t>
            </a:r>
            <a:endParaRPr lang="en-US" dirty="0"/>
          </a:p>
        </p:txBody>
      </p:sp>
      <p:sp>
        <p:nvSpPr>
          <p:cNvPr id="12" name="TextBox 11">
            <a:extLst>
              <a:ext uri="{FF2B5EF4-FFF2-40B4-BE49-F238E27FC236}">
                <a16:creationId xmlns:a16="http://schemas.microsoft.com/office/drawing/2014/main" id="{A501CF89-A90E-4837-4E1A-D06FA42A055A}"/>
              </a:ext>
            </a:extLst>
          </p:cNvPr>
          <p:cNvSpPr txBox="1"/>
          <p:nvPr/>
        </p:nvSpPr>
        <p:spPr>
          <a:xfrm>
            <a:off x="3866726" y="5002074"/>
            <a:ext cx="1447800" cy="369332"/>
          </a:xfrm>
          <a:prstGeom prst="rect">
            <a:avLst/>
          </a:prstGeom>
          <a:noFill/>
        </p:spPr>
        <p:txBody>
          <a:bodyPr wrap="square" rtlCol="0">
            <a:spAutoFit/>
          </a:bodyPr>
          <a:lstStyle/>
          <a:p>
            <a:r>
              <a:rPr lang="en-US" dirty="0"/>
              <a:t>30 </a:t>
            </a:r>
            <a:r>
              <a:rPr lang="en-US" dirty="0" err="1"/>
              <a:t>px</a:t>
            </a:r>
            <a:r>
              <a:rPr lang="en-US" dirty="0"/>
              <a:t>/degree</a:t>
            </a:r>
          </a:p>
        </p:txBody>
      </p:sp>
      <p:sp>
        <p:nvSpPr>
          <p:cNvPr id="13" name="TextBox 12">
            <a:extLst>
              <a:ext uri="{FF2B5EF4-FFF2-40B4-BE49-F238E27FC236}">
                <a16:creationId xmlns:a16="http://schemas.microsoft.com/office/drawing/2014/main" id="{B3B76727-F1DD-4CEE-9203-0E338CEDC3D6}"/>
              </a:ext>
            </a:extLst>
          </p:cNvPr>
          <p:cNvSpPr txBox="1"/>
          <p:nvPr/>
        </p:nvSpPr>
        <p:spPr>
          <a:xfrm>
            <a:off x="6921500" y="5002074"/>
            <a:ext cx="1447800" cy="369332"/>
          </a:xfrm>
          <a:prstGeom prst="rect">
            <a:avLst/>
          </a:prstGeom>
          <a:noFill/>
        </p:spPr>
        <p:txBody>
          <a:bodyPr wrap="square" rtlCol="0">
            <a:spAutoFit/>
          </a:bodyPr>
          <a:lstStyle/>
          <a:p>
            <a:r>
              <a:rPr lang="en-US" dirty="0"/>
              <a:t>15 </a:t>
            </a:r>
            <a:r>
              <a:rPr lang="en-US" dirty="0" err="1"/>
              <a:t>px</a:t>
            </a:r>
            <a:r>
              <a:rPr lang="en-US" dirty="0"/>
              <a:t>/degree</a:t>
            </a:r>
          </a:p>
        </p:txBody>
      </p:sp>
      <p:sp>
        <p:nvSpPr>
          <p:cNvPr id="14" name="TextBox 13">
            <a:extLst>
              <a:ext uri="{FF2B5EF4-FFF2-40B4-BE49-F238E27FC236}">
                <a16:creationId xmlns:a16="http://schemas.microsoft.com/office/drawing/2014/main" id="{70474C94-49B3-D59E-0D93-41E8CE489369}"/>
              </a:ext>
            </a:extLst>
          </p:cNvPr>
          <p:cNvSpPr txBox="1"/>
          <p:nvPr/>
        </p:nvSpPr>
        <p:spPr>
          <a:xfrm>
            <a:off x="9976274" y="5002074"/>
            <a:ext cx="1768051" cy="369332"/>
          </a:xfrm>
          <a:prstGeom prst="rect">
            <a:avLst/>
          </a:prstGeom>
          <a:noFill/>
        </p:spPr>
        <p:txBody>
          <a:bodyPr wrap="square" rtlCol="0">
            <a:spAutoFit/>
          </a:bodyPr>
          <a:lstStyle/>
          <a:p>
            <a:r>
              <a:rPr lang="en-US" dirty="0"/>
              <a:t>7.5 </a:t>
            </a:r>
            <a:r>
              <a:rPr lang="en-US" dirty="0" err="1"/>
              <a:t>px</a:t>
            </a:r>
            <a:r>
              <a:rPr lang="en-US" dirty="0"/>
              <a:t>/degree</a:t>
            </a:r>
          </a:p>
        </p:txBody>
      </p:sp>
    </p:spTree>
    <p:extLst>
      <p:ext uri="{BB962C8B-B14F-4D97-AF65-F5344CB8AC3E}">
        <p14:creationId xmlns:p14="http://schemas.microsoft.com/office/powerpoint/2010/main" val="1418842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76D0D1-F25B-0C53-C0F4-0BADADF2E2D3}"/>
              </a:ext>
            </a:extLst>
          </p:cNvPr>
          <p:cNvSpPr txBox="1"/>
          <p:nvPr/>
        </p:nvSpPr>
        <p:spPr>
          <a:xfrm>
            <a:off x="279398" y="338667"/>
            <a:ext cx="3344335" cy="707886"/>
          </a:xfrm>
          <a:prstGeom prst="rect">
            <a:avLst/>
          </a:prstGeom>
          <a:noFill/>
        </p:spPr>
        <p:txBody>
          <a:bodyPr wrap="square" rtlCol="0">
            <a:spAutoFit/>
          </a:bodyPr>
          <a:lstStyle/>
          <a:p>
            <a:r>
              <a:rPr lang="en-US" sz="4000" b="1" dirty="0"/>
              <a:t>Glossary:</a:t>
            </a:r>
          </a:p>
        </p:txBody>
      </p:sp>
      <p:sp>
        <p:nvSpPr>
          <p:cNvPr id="5" name="Content Placeholder 2">
            <a:extLst>
              <a:ext uri="{FF2B5EF4-FFF2-40B4-BE49-F238E27FC236}">
                <a16:creationId xmlns:a16="http://schemas.microsoft.com/office/drawing/2014/main" id="{3C033025-7BAF-76B2-C972-F2A779AE94BB}"/>
              </a:ext>
            </a:extLst>
          </p:cNvPr>
          <p:cNvSpPr>
            <a:spLocks noGrp="1"/>
          </p:cNvSpPr>
          <p:nvPr>
            <p:ph idx="1"/>
          </p:nvPr>
        </p:nvSpPr>
        <p:spPr>
          <a:xfrm>
            <a:off x="499534" y="1707091"/>
            <a:ext cx="10515600" cy="4351338"/>
          </a:xfrm>
        </p:spPr>
        <p:txBody>
          <a:bodyPr/>
          <a:lstStyle/>
          <a:p>
            <a:r>
              <a:rPr lang="en-US" dirty="0"/>
              <a:t>Intensity</a:t>
            </a:r>
          </a:p>
          <a:p>
            <a:pPr lvl="1"/>
            <a:r>
              <a:rPr lang="en-US" dirty="0"/>
              <a:t>How large is the pixel value?</a:t>
            </a:r>
          </a:p>
          <a:p>
            <a:pPr lvl="1"/>
            <a:endParaRPr lang="en-US" dirty="0"/>
          </a:p>
          <a:p>
            <a:r>
              <a:rPr lang="en-US" dirty="0"/>
              <a:t>Brightness</a:t>
            </a:r>
          </a:p>
          <a:p>
            <a:pPr lvl="1"/>
            <a:r>
              <a:rPr lang="en-US" dirty="0"/>
              <a:t>How does the eye perceive intensity</a:t>
            </a:r>
          </a:p>
          <a:p>
            <a:pPr lvl="1"/>
            <a:endParaRPr lang="en-US" dirty="0"/>
          </a:p>
          <a:p>
            <a:r>
              <a:rPr lang="en-US" dirty="0"/>
              <a:t>Contrast</a:t>
            </a:r>
          </a:p>
          <a:p>
            <a:pPr lvl="1"/>
            <a:r>
              <a:rPr lang="en-US" dirty="0"/>
              <a:t>Range of intensities of pixels</a:t>
            </a:r>
          </a:p>
        </p:txBody>
      </p:sp>
      <p:pic>
        <p:nvPicPr>
          <p:cNvPr id="7" name="Picture 6">
            <a:extLst>
              <a:ext uri="{FF2B5EF4-FFF2-40B4-BE49-F238E27FC236}">
                <a16:creationId xmlns:a16="http://schemas.microsoft.com/office/drawing/2014/main" id="{9325BEE4-CA00-A652-77FF-2E170538D146}"/>
              </a:ext>
            </a:extLst>
          </p:cNvPr>
          <p:cNvPicPr>
            <a:picLocks noChangeAspect="1"/>
          </p:cNvPicPr>
          <p:nvPr/>
        </p:nvPicPr>
        <p:blipFill>
          <a:blip r:embed="rId3"/>
          <a:stretch>
            <a:fillRect/>
          </a:stretch>
        </p:blipFill>
        <p:spPr>
          <a:xfrm>
            <a:off x="6375402" y="-135995"/>
            <a:ext cx="6028267" cy="4521200"/>
          </a:xfrm>
          <a:prstGeom prst="rect">
            <a:avLst/>
          </a:prstGeom>
        </p:spPr>
      </p:pic>
      <p:sp>
        <p:nvSpPr>
          <p:cNvPr id="8" name="TextBox 7">
            <a:extLst>
              <a:ext uri="{FF2B5EF4-FFF2-40B4-BE49-F238E27FC236}">
                <a16:creationId xmlns:a16="http://schemas.microsoft.com/office/drawing/2014/main" id="{06189A62-6160-9C26-BB0B-C5AC0EDF22FF}"/>
              </a:ext>
            </a:extLst>
          </p:cNvPr>
          <p:cNvSpPr txBox="1"/>
          <p:nvPr/>
        </p:nvSpPr>
        <p:spPr>
          <a:xfrm>
            <a:off x="6790267" y="4385205"/>
            <a:ext cx="1490133" cy="646331"/>
          </a:xfrm>
          <a:prstGeom prst="rect">
            <a:avLst/>
          </a:prstGeom>
          <a:noFill/>
        </p:spPr>
        <p:txBody>
          <a:bodyPr wrap="square" rtlCol="0">
            <a:spAutoFit/>
          </a:bodyPr>
          <a:lstStyle/>
          <a:p>
            <a:r>
              <a:rPr lang="en-US" dirty="0"/>
              <a:t>Harder to differentiate</a:t>
            </a:r>
          </a:p>
        </p:txBody>
      </p:sp>
      <p:sp>
        <p:nvSpPr>
          <p:cNvPr id="9" name="TextBox 8">
            <a:extLst>
              <a:ext uri="{FF2B5EF4-FFF2-40B4-BE49-F238E27FC236}">
                <a16:creationId xmlns:a16="http://schemas.microsoft.com/office/drawing/2014/main" id="{B28C6C46-53AA-32D4-93E2-8F0E2E9A08E2}"/>
              </a:ext>
            </a:extLst>
          </p:cNvPr>
          <p:cNvSpPr txBox="1"/>
          <p:nvPr/>
        </p:nvSpPr>
        <p:spPr>
          <a:xfrm>
            <a:off x="10892367" y="4385205"/>
            <a:ext cx="1490133" cy="646331"/>
          </a:xfrm>
          <a:prstGeom prst="rect">
            <a:avLst/>
          </a:prstGeom>
          <a:noFill/>
        </p:spPr>
        <p:txBody>
          <a:bodyPr wrap="square" rtlCol="0">
            <a:spAutoFit/>
          </a:bodyPr>
          <a:lstStyle/>
          <a:p>
            <a:r>
              <a:rPr lang="en-US" dirty="0"/>
              <a:t>Harder to differentiate</a:t>
            </a:r>
          </a:p>
        </p:txBody>
      </p:sp>
      <p:sp>
        <p:nvSpPr>
          <p:cNvPr id="10" name="TextBox 9">
            <a:extLst>
              <a:ext uri="{FF2B5EF4-FFF2-40B4-BE49-F238E27FC236}">
                <a16:creationId xmlns:a16="http://schemas.microsoft.com/office/drawing/2014/main" id="{8578D2B2-4098-326E-9039-F914B1814939}"/>
              </a:ext>
            </a:extLst>
          </p:cNvPr>
          <p:cNvSpPr txBox="1"/>
          <p:nvPr/>
        </p:nvSpPr>
        <p:spPr>
          <a:xfrm>
            <a:off x="8841317" y="4385204"/>
            <a:ext cx="1490133" cy="646331"/>
          </a:xfrm>
          <a:prstGeom prst="rect">
            <a:avLst/>
          </a:prstGeom>
          <a:noFill/>
        </p:spPr>
        <p:txBody>
          <a:bodyPr wrap="square" rtlCol="0">
            <a:spAutoFit/>
          </a:bodyPr>
          <a:lstStyle/>
          <a:p>
            <a:r>
              <a:rPr lang="en-US" dirty="0"/>
              <a:t>Easier to differentiate</a:t>
            </a:r>
          </a:p>
        </p:txBody>
      </p:sp>
      <p:cxnSp>
        <p:nvCxnSpPr>
          <p:cNvPr id="12" name="Straight Arrow Connector 11">
            <a:extLst>
              <a:ext uri="{FF2B5EF4-FFF2-40B4-BE49-F238E27FC236}">
                <a16:creationId xmlns:a16="http://schemas.microsoft.com/office/drawing/2014/main" id="{73CC95E5-C50F-23D2-EF6D-ADD117A681DE}"/>
              </a:ext>
            </a:extLst>
          </p:cNvPr>
          <p:cNvCxnSpPr>
            <a:cxnSpLocks/>
          </p:cNvCxnSpPr>
          <p:nvPr/>
        </p:nvCxnSpPr>
        <p:spPr>
          <a:xfrm flipV="1">
            <a:off x="7112000" y="4013200"/>
            <a:ext cx="270934" cy="3720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16404DD-BD21-6F12-917E-F84264F3301F}"/>
              </a:ext>
            </a:extLst>
          </p:cNvPr>
          <p:cNvCxnSpPr>
            <a:cxnSpLocks/>
          </p:cNvCxnSpPr>
          <p:nvPr/>
        </p:nvCxnSpPr>
        <p:spPr>
          <a:xfrm flipV="1">
            <a:off x="11563350" y="3933031"/>
            <a:ext cx="0" cy="452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6B579DB-4AC0-873B-A4AC-65BE606992F1}"/>
              </a:ext>
            </a:extLst>
          </p:cNvPr>
          <p:cNvCxnSpPr>
            <a:cxnSpLocks/>
            <a:stCxn id="7" idx="2"/>
          </p:cNvCxnSpPr>
          <p:nvPr/>
        </p:nvCxnSpPr>
        <p:spPr>
          <a:xfrm flipV="1">
            <a:off x="9389536" y="3949964"/>
            <a:ext cx="179914" cy="4352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24D3127B-7016-4888-5256-6C11C01A5291}"/>
              </a:ext>
            </a:extLst>
          </p:cNvPr>
          <p:cNvSpPr txBox="1"/>
          <p:nvPr/>
        </p:nvSpPr>
        <p:spPr>
          <a:xfrm>
            <a:off x="6756400" y="5735263"/>
            <a:ext cx="5435600" cy="646331"/>
          </a:xfrm>
          <a:prstGeom prst="rect">
            <a:avLst/>
          </a:prstGeom>
          <a:noFill/>
        </p:spPr>
        <p:txBody>
          <a:bodyPr wrap="square" rtlCol="0">
            <a:spAutoFit/>
          </a:bodyPr>
          <a:lstStyle/>
          <a:p>
            <a:r>
              <a:rPr lang="en-US" dirty="0"/>
              <a:t>Gamma correction (and similar) designed to adjust intensity </a:t>
            </a:r>
            <a:r>
              <a:rPr lang="en-US" dirty="0">
                <a:sym typeface="Wingdings" pitchFamily="2" charset="2"/>
              </a:rPr>
              <a:t> brightness  (next lecture)</a:t>
            </a:r>
            <a:endParaRPr lang="en-US" dirty="0"/>
          </a:p>
        </p:txBody>
      </p:sp>
    </p:spTree>
    <p:extLst>
      <p:ext uri="{BB962C8B-B14F-4D97-AF65-F5344CB8AC3E}">
        <p14:creationId xmlns:p14="http://schemas.microsoft.com/office/powerpoint/2010/main" val="4056543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76D0D1-F25B-0C53-C0F4-0BADADF2E2D3}"/>
              </a:ext>
            </a:extLst>
          </p:cNvPr>
          <p:cNvSpPr txBox="1"/>
          <p:nvPr/>
        </p:nvSpPr>
        <p:spPr>
          <a:xfrm>
            <a:off x="279398" y="338667"/>
            <a:ext cx="3344335" cy="707886"/>
          </a:xfrm>
          <a:prstGeom prst="rect">
            <a:avLst/>
          </a:prstGeom>
          <a:noFill/>
        </p:spPr>
        <p:txBody>
          <a:bodyPr wrap="square" rtlCol="0">
            <a:spAutoFit/>
          </a:bodyPr>
          <a:lstStyle/>
          <a:p>
            <a:r>
              <a:rPr lang="en-US" sz="4000" b="1" dirty="0"/>
              <a:t>Glossary:</a:t>
            </a:r>
          </a:p>
        </p:txBody>
      </p:sp>
      <p:sp>
        <p:nvSpPr>
          <p:cNvPr id="11" name="Title 1">
            <a:extLst>
              <a:ext uri="{FF2B5EF4-FFF2-40B4-BE49-F238E27FC236}">
                <a16:creationId xmlns:a16="http://schemas.microsoft.com/office/drawing/2014/main" id="{7A7FE8A0-25C3-B994-7850-16B5D0F93445}"/>
              </a:ext>
            </a:extLst>
          </p:cNvPr>
          <p:cNvSpPr>
            <a:spLocks noGrp="1"/>
          </p:cNvSpPr>
          <p:nvPr>
            <p:ph type="title"/>
          </p:nvPr>
        </p:nvSpPr>
        <p:spPr>
          <a:xfrm>
            <a:off x="465666" y="1140618"/>
            <a:ext cx="7171267" cy="4769115"/>
          </a:xfrm>
        </p:spPr>
        <p:txBody>
          <a:bodyPr>
            <a:normAutofit fontScale="90000"/>
          </a:bodyPr>
          <a:lstStyle/>
          <a:p>
            <a:r>
              <a:rPr lang="en-US" sz="3600" u="sng" dirty="0">
                <a:latin typeface="Aptos" panose="020B0004020202020204" pitchFamily="34" charset="0"/>
              </a:rPr>
              <a:t>Raster images</a:t>
            </a:r>
            <a:br>
              <a:rPr lang="en-US" sz="3600" u="sng" dirty="0">
                <a:latin typeface="Aptos" panose="020B0004020202020204" pitchFamily="34" charset="0"/>
              </a:rPr>
            </a:br>
            <a:r>
              <a:rPr lang="en-US" sz="3600" dirty="0">
                <a:latin typeface="Aptos" panose="020B0004020202020204" pitchFamily="34" charset="0"/>
              </a:rPr>
              <a:t>	-Use pixels.</a:t>
            </a:r>
            <a:br>
              <a:rPr lang="en-US" sz="3600" dirty="0">
                <a:latin typeface="Aptos" panose="020B0004020202020204" pitchFamily="34" charset="0"/>
              </a:rPr>
            </a:br>
            <a:r>
              <a:rPr lang="en-US" sz="3600" dirty="0">
                <a:latin typeface="Aptos" panose="020B0004020202020204" pitchFamily="34" charset="0"/>
              </a:rPr>
              <a:t>	-Lose information when 	  	  	resizing/zooming</a:t>
            </a:r>
            <a:br>
              <a:rPr lang="en-US" sz="3600" dirty="0">
                <a:latin typeface="Aptos" panose="020B0004020202020204" pitchFamily="34" charset="0"/>
              </a:rPr>
            </a:br>
            <a:r>
              <a:rPr lang="en-US" sz="3600" dirty="0">
                <a:latin typeface="Aptos" panose="020B0004020202020204" pitchFamily="34" charset="0"/>
              </a:rPr>
              <a:t>	</a:t>
            </a:r>
            <a:br>
              <a:rPr lang="en-US" sz="3600" dirty="0">
                <a:latin typeface="Aptos" panose="020B0004020202020204" pitchFamily="34" charset="0"/>
              </a:rPr>
            </a:br>
            <a:r>
              <a:rPr lang="en-US" sz="3600" dirty="0">
                <a:latin typeface="Aptos" panose="020B0004020202020204" pitchFamily="34" charset="0"/>
              </a:rPr>
              <a:t>	-E.g.</a:t>
            </a:r>
            <a:br>
              <a:rPr lang="en-US" sz="3600" dirty="0">
                <a:latin typeface="Aptos" panose="020B0004020202020204" pitchFamily="34" charset="0"/>
              </a:rPr>
            </a:br>
            <a:r>
              <a:rPr lang="en-US" sz="3600" dirty="0">
                <a:latin typeface="Aptos" panose="020B0004020202020204" pitchFamily="34" charset="0"/>
              </a:rPr>
              <a:t>		JPEG, PNG, TIFF</a:t>
            </a:r>
            <a:br>
              <a:rPr lang="en-US" sz="3600" u="sng" dirty="0">
                <a:latin typeface="Aptos" panose="020B0004020202020204" pitchFamily="34" charset="0"/>
              </a:rPr>
            </a:br>
            <a:br>
              <a:rPr lang="en-US" sz="3600" dirty="0">
                <a:latin typeface="Aptos" panose="020B0004020202020204" pitchFamily="34" charset="0"/>
              </a:rPr>
            </a:br>
            <a:br>
              <a:rPr lang="en-US" sz="3600" dirty="0">
                <a:latin typeface="Aptos" panose="020B0004020202020204" pitchFamily="34" charset="0"/>
              </a:rPr>
            </a:br>
            <a:endParaRPr lang="en-US" sz="3600" dirty="0">
              <a:latin typeface="Aptos" panose="020B0004020202020204" pitchFamily="34" charset="0"/>
            </a:endParaRPr>
          </a:p>
        </p:txBody>
      </p:sp>
      <p:pic>
        <p:nvPicPr>
          <p:cNvPr id="13" name="Picture 2" descr="A comparison of a vector image versus a raster image.">
            <a:extLst>
              <a:ext uri="{FF2B5EF4-FFF2-40B4-BE49-F238E27FC236}">
                <a16:creationId xmlns:a16="http://schemas.microsoft.com/office/drawing/2014/main" id="{F58C02AA-4F4E-75A3-CCC5-E9F94D910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2717" y="338667"/>
            <a:ext cx="5429885" cy="367666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C614A01-79FD-16C6-BF61-55076CF7C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2301" y="4495800"/>
            <a:ext cx="36830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481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76D0D1-F25B-0C53-C0F4-0BADADF2E2D3}"/>
              </a:ext>
            </a:extLst>
          </p:cNvPr>
          <p:cNvSpPr txBox="1"/>
          <p:nvPr/>
        </p:nvSpPr>
        <p:spPr>
          <a:xfrm>
            <a:off x="279398" y="338667"/>
            <a:ext cx="3344335" cy="707886"/>
          </a:xfrm>
          <a:prstGeom prst="rect">
            <a:avLst/>
          </a:prstGeom>
          <a:noFill/>
        </p:spPr>
        <p:txBody>
          <a:bodyPr wrap="square" rtlCol="0">
            <a:spAutoFit/>
          </a:bodyPr>
          <a:lstStyle/>
          <a:p>
            <a:r>
              <a:rPr lang="en-US" sz="4000" b="1" dirty="0"/>
              <a:t>Glossary:</a:t>
            </a:r>
          </a:p>
        </p:txBody>
      </p:sp>
      <p:pic>
        <p:nvPicPr>
          <p:cNvPr id="6" name="Picture 2" descr="A comparison of a vector image versus a raster image.">
            <a:extLst>
              <a:ext uri="{FF2B5EF4-FFF2-40B4-BE49-F238E27FC236}">
                <a16:creationId xmlns:a16="http://schemas.microsoft.com/office/drawing/2014/main" id="{BEFDD54E-94EE-1114-B2E9-DF715C206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2717" y="338667"/>
            <a:ext cx="5429885" cy="3676662"/>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7A7FE8A0-25C3-B994-7850-16B5D0F93445}"/>
              </a:ext>
            </a:extLst>
          </p:cNvPr>
          <p:cNvSpPr>
            <a:spLocks noGrp="1"/>
          </p:cNvSpPr>
          <p:nvPr>
            <p:ph type="title"/>
          </p:nvPr>
        </p:nvSpPr>
        <p:spPr>
          <a:xfrm>
            <a:off x="410633" y="1411552"/>
            <a:ext cx="6426200" cy="4769115"/>
          </a:xfrm>
        </p:spPr>
        <p:txBody>
          <a:bodyPr>
            <a:normAutofit fontScale="90000"/>
          </a:bodyPr>
          <a:lstStyle/>
          <a:p>
            <a:r>
              <a:rPr lang="en-US" sz="3600" u="sng" dirty="0">
                <a:latin typeface="Aptos" panose="020B0004020202020204" pitchFamily="34" charset="0"/>
              </a:rPr>
              <a:t>Vector images</a:t>
            </a:r>
            <a:br>
              <a:rPr lang="en-US" sz="3600" u="sng" dirty="0">
                <a:latin typeface="Aptos" panose="020B0004020202020204" pitchFamily="34" charset="0"/>
              </a:rPr>
            </a:br>
            <a:r>
              <a:rPr lang="en-US" sz="3600" dirty="0">
                <a:latin typeface="Aptos" panose="020B0004020202020204" pitchFamily="34" charset="0"/>
              </a:rPr>
              <a:t>	-Define the image using 	piecewise formulas.</a:t>
            </a:r>
            <a:br>
              <a:rPr lang="en-US" sz="3600" dirty="0">
                <a:latin typeface="Aptos" panose="020B0004020202020204" pitchFamily="34" charset="0"/>
              </a:rPr>
            </a:br>
            <a:r>
              <a:rPr lang="en-US" sz="3600" dirty="0">
                <a:latin typeface="Aptos" panose="020B0004020202020204" pitchFamily="34" charset="0"/>
              </a:rPr>
              <a:t>	-Lossless when 	  	  	resizing/zooming</a:t>
            </a:r>
            <a:br>
              <a:rPr lang="en-US" sz="3600" dirty="0">
                <a:latin typeface="Aptos" panose="020B0004020202020204" pitchFamily="34" charset="0"/>
              </a:rPr>
            </a:br>
            <a:r>
              <a:rPr lang="en-US" sz="3600" dirty="0">
                <a:latin typeface="Aptos" panose="020B0004020202020204" pitchFamily="34" charset="0"/>
              </a:rPr>
              <a:t>	-Converted to raster for 	display</a:t>
            </a:r>
            <a:br>
              <a:rPr lang="en-US" sz="3600" dirty="0">
                <a:latin typeface="Aptos" panose="020B0004020202020204" pitchFamily="34" charset="0"/>
              </a:rPr>
            </a:br>
            <a:r>
              <a:rPr lang="en-US" sz="3600" dirty="0">
                <a:latin typeface="Aptos" panose="020B0004020202020204" pitchFamily="34" charset="0"/>
              </a:rPr>
              <a:t>	</a:t>
            </a:r>
            <a:br>
              <a:rPr lang="en-US" sz="3600" dirty="0">
                <a:latin typeface="Aptos" panose="020B0004020202020204" pitchFamily="34" charset="0"/>
              </a:rPr>
            </a:br>
            <a:r>
              <a:rPr lang="en-US" sz="3600" dirty="0">
                <a:latin typeface="Aptos" panose="020B0004020202020204" pitchFamily="34" charset="0"/>
              </a:rPr>
              <a:t>	-E.g.</a:t>
            </a:r>
            <a:br>
              <a:rPr lang="en-US" sz="3600" dirty="0">
                <a:latin typeface="Aptos" panose="020B0004020202020204" pitchFamily="34" charset="0"/>
              </a:rPr>
            </a:br>
            <a:r>
              <a:rPr lang="en-US" sz="3600" dirty="0">
                <a:latin typeface="Aptos" panose="020B0004020202020204" pitchFamily="34" charset="0"/>
              </a:rPr>
              <a:t>		SVG, EPS, PDF, AI, PSD</a:t>
            </a:r>
            <a:br>
              <a:rPr lang="en-US" sz="3600" dirty="0">
                <a:latin typeface="Aptos" panose="020B0004020202020204" pitchFamily="34" charset="0"/>
              </a:rPr>
            </a:br>
            <a:endParaRPr lang="en-US" sz="3600" dirty="0">
              <a:latin typeface="Aptos" panose="020B0004020202020204" pitchFamily="34" charset="0"/>
            </a:endParaRPr>
          </a:p>
        </p:txBody>
      </p:sp>
      <p:pic>
        <p:nvPicPr>
          <p:cNvPr id="3" name="Picture 2">
            <a:extLst>
              <a:ext uri="{FF2B5EF4-FFF2-40B4-BE49-F238E27FC236}">
                <a16:creationId xmlns:a16="http://schemas.microsoft.com/office/drawing/2014/main" id="{0EA133D6-3325-8A97-BE60-2A4448A67F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2301" y="4495800"/>
            <a:ext cx="36830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342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76D0D1-F25B-0C53-C0F4-0BADADF2E2D3}"/>
              </a:ext>
            </a:extLst>
          </p:cNvPr>
          <p:cNvSpPr txBox="1"/>
          <p:nvPr/>
        </p:nvSpPr>
        <p:spPr>
          <a:xfrm>
            <a:off x="279398" y="338667"/>
            <a:ext cx="3344335" cy="707886"/>
          </a:xfrm>
          <a:prstGeom prst="rect">
            <a:avLst/>
          </a:prstGeom>
          <a:noFill/>
        </p:spPr>
        <p:txBody>
          <a:bodyPr wrap="square" rtlCol="0">
            <a:spAutoFit/>
          </a:bodyPr>
          <a:lstStyle/>
          <a:p>
            <a:r>
              <a:rPr lang="en-US" sz="4000" b="1" dirty="0"/>
              <a:t>Glossary:</a:t>
            </a:r>
          </a:p>
        </p:txBody>
      </p:sp>
      <p:sp>
        <p:nvSpPr>
          <p:cNvPr id="7" name="TextBox 6">
            <a:extLst>
              <a:ext uri="{FF2B5EF4-FFF2-40B4-BE49-F238E27FC236}">
                <a16:creationId xmlns:a16="http://schemas.microsoft.com/office/drawing/2014/main" id="{F5586306-C3D0-B5E8-7F2D-B496B15D98A8}"/>
              </a:ext>
            </a:extLst>
          </p:cNvPr>
          <p:cNvSpPr txBox="1"/>
          <p:nvPr/>
        </p:nvSpPr>
        <p:spPr>
          <a:xfrm>
            <a:off x="279398" y="1164134"/>
            <a:ext cx="11336869" cy="5693866"/>
          </a:xfrm>
          <a:prstGeom prst="rect">
            <a:avLst/>
          </a:prstGeom>
          <a:noFill/>
        </p:spPr>
        <p:txBody>
          <a:bodyPr wrap="square" rtlCol="0">
            <a:spAutoFit/>
          </a:bodyPr>
          <a:lstStyle/>
          <a:p>
            <a:r>
              <a:rPr lang="en-US" sz="2800" u="sng" dirty="0"/>
              <a:t>Tiff (Tag Image File Format)</a:t>
            </a:r>
          </a:p>
          <a:p>
            <a:pPr marL="914400" lvl="1" indent="-457200">
              <a:buFont typeface="Arial" panose="020B0604020202020204" pitchFamily="34" charset="0"/>
              <a:buChar char="•"/>
            </a:pPr>
            <a:r>
              <a:rPr lang="en-US" sz="2800" dirty="0"/>
              <a:t>Raster image format</a:t>
            </a:r>
          </a:p>
          <a:p>
            <a:pPr marL="914400" lvl="1" indent="-457200">
              <a:buFont typeface="Arial" panose="020B0604020202020204" pitchFamily="34" charset="0"/>
              <a:buChar char="•"/>
            </a:pPr>
            <a:r>
              <a:rPr lang="en-US" sz="2800" dirty="0"/>
              <a:t>Most versatile for colors</a:t>
            </a:r>
          </a:p>
          <a:p>
            <a:pPr marL="914400" lvl="1" indent="-457200">
              <a:buFont typeface="Arial" panose="020B0604020202020204" pitchFamily="34" charset="0"/>
              <a:buChar char="•"/>
            </a:pPr>
            <a:r>
              <a:rPr lang="en-US" sz="2800" dirty="0"/>
              <a:t>Supports RGB, CMY, Grayscale, and more</a:t>
            </a:r>
          </a:p>
          <a:p>
            <a:pPr marL="914400" lvl="1" indent="-457200">
              <a:buFont typeface="Arial" panose="020B0604020202020204" pitchFamily="34" charset="0"/>
              <a:buChar char="•"/>
            </a:pPr>
            <a:r>
              <a:rPr lang="en-US" sz="2800" dirty="0"/>
              <a:t>Uncompressed (large file sizes, but lossless)</a:t>
            </a:r>
          </a:p>
          <a:p>
            <a:endParaRPr lang="en-US" sz="2800" u="sng" dirty="0"/>
          </a:p>
          <a:p>
            <a:r>
              <a:rPr lang="en-US" sz="2800" u="sng" dirty="0"/>
              <a:t>JPEG (Joint Photographic Experts Group)</a:t>
            </a:r>
          </a:p>
          <a:p>
            <a:pPr marL="914400" lvl="1" indent="-457200">
              <a:buFont typeface="Arial" panose="020B0604020202020204" pitchFamily="34" charset="0"/>
              <a:buChar char="•"/>
            </a:pPr>
            <a:r>
              <a:rPr lang="en-US" sz="2800" dirty="0"/>
              <a:t>Raster image format</a:t>
            </a:r>
          </a:p>
          <a:p>
            <a:pPr marL="914400" lvl="1" indent="-457200">
              <a:buFont typeface="Arial" panose="020B0604020202020204" pitchFamily="34" charset="0"/>
              <a:buChar char="•"/>
            </a:pPr>
            <a:r>
              <a:rPr lang="en-US" sz="2800" dirty="0"/>
              <a:t>Compressed </a:t>
            </a:r>
            <a:r>
              <a:rPr lang="en-US" sz="2800" u="sng" dirty="0"/>
              <a:t>image</a:t>
            </a:r>
            <a:r>
              <a:rPr lang="en-US" sz="2800" dirty="0"/>
              <a:t> data (smaller size, but degradation)</a:t>
            </a:r>
          </a:p>
          <a:p>
            <a:endParaRPr lang="en-US" sz="2800" dirty="0"/>
          </a:p>
          <a:p>
            <a:r>
              <a:rPr lang="en-US" sz="2800" u="sng" dirty="0"/>
              <a:t>GIF (Graphics Interchange Format)</a:t>
            </a:r>
          </a:p>
          <a:p>
            <a:pPr marL="914400" lvl="1" indent="-457200">
              <a:buFont typeface="Arial" panose="020B0604020202020204" pitchFamily="34" charset="0"/>
              <a:buChar char="•"/>
            </a:pPr>
            <a:r>
              <a:rPr lang="en-US" sz="2800" dirty="0"/>
              <a:t>Raster image format</a:t>
            </a:r>
          </a:p>
          <a:p>
            <a:pPr marL="914400" lvl="1" indent="-457200">
              <a:buFont typeface="Arial" panose="020B0604020202020204" pitchFamily="34" charset="0"/>
              <a:buChar char="•"/>
            </a:pPr>
            <a:r>
              <a:rPr lang="en-US" sz="2800" dirty="0"/>
              <a:t>Compressed </a:t>
            </a:r>
            <a:r>
              <a:rPr lang="en-US" sz="2800" u="sng" dirty="0"/>
              <a:t>color</a:t>
            </a:r>
            <a:r>
              <a:rPr lang="en-US" sz="2800" dirty="0"/>
              <a:t> maps (smaller size, less color contrast)</a:t>
            </a:r>
          </a:p>
        </p:txBody>
      </p:sp>
    </p:spTree>
    <p:extLst>
      <p:ext uri="{BB962C8B-B14F-4D97-AF65-F5344CB8AC3E}">
        <p14:creationId xmlns:p14="http://schemas.microsoft.com/office/powerpoint/2010/main" val="3756217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DF42-ED1B-F7AC-DB18-50A69DA89211}"/>
              </a:ext>
            </a:extLst>
          </p:cNvPr>
          <p:cNvSpPr>
            <a:spLocks noGrp="1"/>
          </p:cNvSpPr>
          <p:nvPr>
            <p:ph type="title"/>
          </p:nvPr>
        </p:nvSpPr>
        <p:spPr/>
        <p:txBody>
          <a:bodyPr/>
          <a:lstStyle/>
          <a:p>
            <a:r>
              <a:rPr lang="en-US" b="1" dirty="0"/>
              <a:t>OpenCV (https://</a:t>
            </a:r>
            <a:r>
              <a:rPr lang="en-US" b="1" dirty="0" err="1"/>
              <a:t>opencv.org</a:t>
            </a:r>
            <a:r>
              <a:rPr lang="en-US" b="1" dirty="0"/>
              <a:t>/)</a:t>
            </a:r>
          </a:p>
        </p:txBody>
      </p:sp>
      <p:sp>
        <p:nvSpPr>
          <p:cNvPr id="4" name="TextBox 3">
            <a:extLst>
              <a:ext uri="{FF2B5EF4-FFF2-40B4-BE49-F238E27FC236}">
                <a16:creationId xmlns:a16="http://schemas.microsoft.com/office/drawing/2014/main" id="{3193300D-91F9-EA2A-2CBB-185EE46A281E}"/>
              </a:ext>
            </a:extLst>
          </p:cNvPr>
          <p:cNvSpPr txBox="1"/>
          <p:nvPr/>
        </p:nvSpPr>
        <p:spPr>
          <a:xfrm>
            <a:off x="304800" y="1690688"/>
            <a:ext cx="6915098"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Developed by Intel in 1999</a:t>
            </a:r>
          </a:p>
          <a:p>
            <a:pPr marL="285750" indent="-285750">
              <a:buFont typeface="Arial" panose="020B0604020202020204" pitchFamily="34" charset="0"/>
              <a:buChar char="•"/>
            </a:pPr>
            <a:r>
              <a:rPr lang="en-US" sz="2800" dirty="0"/>
              <a:t>Open-source (</a:t>
            </a:r>
            <a:r>
              <a:rPr lang="en-US" sz="2800" dirty="0">
                <a:hlinkClick r:id="rId2"/>
              </a:rPr>
              <a:t>https://github.com/opencv</a:t>
            </a:r>
            <a:r>
              <a:rPr lang="en-US" sz="2800" dirty="0"/>
              <a:t>)</a:t>
            </a:r>
          </a:p>
          <a:p>
            <a:pPr marL="285750" indent="-285750">
              <a:buFont typeface="Arial" panose="020B0604020202020204" pitchFamily="34" charset="0"/>
              <a:buChar char="•"/>
            </a:pPr>
            <a:r>
              <a:rPr lang="en-US" sz="2800" dirty="0"/>
              <a:t>Apache License 2</a:t>
            </a:r>
          </a:p>
        </p:txBody>
      </p:sp>
      <p:sp>
        <p:nvSpPr>
          <p:cNvPr id="5" name="TextBox 4">
            <a:extLst>
              <a:ext uri="{FF2B5EF4-FFF2-40B4-BE49-F238E27FC236}">
                <a16:creationId xmlns:a16="http://schemas.microsoft.com/office/drawing/2014/main" id="{D882C616-F570-CA6B-967B-E414A9B855A9}"/>
              </a:ext>
            </a:extLst>
          </p:cNvPr>
          <p:cNvSpPr txBox="1"/>
          <p:nvPr/>
        </p:nvSpPr>
        <p:spPr>
          <a:xfrm>
            <a:off x="304800" y="3445887"/>
            <a:ext cx="5621867" cy="3046988"/>
          </a:xfrm>
          <a:prstGeom prst="rect">
            <a:avLst/>
          </a:prstGeom>
          <a:noFill/>
        </p:spPr>
        <p:txBody>
          <a:bodyPr wrap="square" rtlCol="0">
            <a:spAutoFit/>
          </a:bodyPr>
          <a:lstStyle/>
          <a:p>
            <a:r>
              <a:rPr lang="en-US" sz="2400" b="1" u="sng" dirty="0"/>
              <a:t>Features:</a:t>
            </a:r>
          </a:p>
          <a:p>
            <a:pPr marL="285750" indent="-285750">
              <a:buFont typeface="Arial" panose="020B0604020202020204" pitchFamily="34" charset="0"/>
              <a:buChar char="•"/>
            </a:pPr>
            <a:r>
              <a:rPr lang="en-US" sz="2400" dirty="0"/>
              <a:t>Image processing and visualization</a:t>
            </a:r>
          </a:p>
          <a:p>
            <a:pPr marL="285750" indent="-285750">
              <a:buFont typeface="Arial" panose="020B0604020202020204" pitchFamily="34" charset="0"/>
              <a:buChar char="•"/>
            </a:pPr>
            <a:r>
              <a:rPr lang="en-US" sz="2400" dirty="0"/>
              <a:t>Object recognition</a:t>
            </a:r>
          </a:p>
          <a:p>
            <a:pPr marL="285750" indent="-285750">
              <a:buFont typeface="Arial" panose="020B0604020202020204" pitchFamily="34" charset="0"/>
              <a:buChar char="•"/>
            </a:pPr>
            <a:r>
              <a:rPr lang="en-US" sz="2400" dirty="0"/>
              <a:t>Segmentation</a:t>
            </a:r>
          </a:p>
          <a:p>
            <a:pPr marL="285750" indent="-285750">
              <a:buFont typeface="Arial" panose="020B0604020202020204" pitchFamily="34" charset="0"/>
              <a:buChar char="•"/>
            </a:pPr>
            <a:r>
              <a:rPr lang="en-US" sz="2400" dirty="0"/>
              <a:t>Facial and gesture recognition</a:t>
            </a:r>
          </a:p>
          <a:p>
            <a:pPr marL="285750" indent="-285750">
              <a:buFont typeface="Arial" panose="020B0604020202020204" pitchFamily="34" charset="0"/>
              <a:buChar char="•"/>
            </a:pPr>
            <a:r>
              <a:rPr lang="en-US" sz="2400" dirty="0"/>
              <a:t>Image </a:t>
            </a:r>
            <a:r>
              <a:rPr lang="en-US" sz="2400" dirty="0" err="1"/>
              <a:t>homography</a:t>
            </a:r>
            <a:r>
              <a:rPr lang="en-US" sz="2400" dirty="0"/>
              <a:t>/registration</a:t>
            </a:r>
          </a:p>
          <a:p>
            <a:pPr marL="285750" indent="-285750">
              <a:buFont typeface="Arial" panose="020B0604020202020204" pitchFamily="34" charset="0"/>
              <a:buChar char="•"/>
            </a:pPr>
            <a:r>
              <a:rPr lang="en-US" sz="2400" dirty="0"/>
              <a:t>Depth perception</a:t>
            </a:r>
          </a:p>
          <a:p>
            <a:pPr marL="285750" indent="-285750">
              <a:buFont typeface="Arial" panose="020B0604020202020204" pitchFamily="34" charset="0"/>
              <a:buChar char="•"/>
            </a:pPr>
            <a:r>
              <a:rPr lang="en-US" sz="2400" dirty="0"/>
              <a:t>Deep learning methods	</a:t>
            </a:r>
          </a:p>
        </p:txBody>
      </p:sp>
      <p:sp>
        <p:nvSpPr>
          <p:cNvPr id="6" name="TextBox 5">
            <a:extLst>
              <a:ext uri="{FF2B5EF4-FFF2-40B4-BE49-F238E27FC236}">
                <a16:creationId xmlns:a16="http://schemas.microsoft.com/office/drawing/2014/main" id="{47ADED7F-AF97-E849-A179-CBF38E8C4BD4}"/>
              </a:ext>
            </a:extLst>
          </p:cNvPr>
          <p:cNvSpPr txBox="1"/>
          <p:nvPr/>
        </p:nvSpPr>
        <p:spPr>
          <a:xfrm>
            <a:off x="6570133" y="3412113"/>
            <a:ext cx="5621867" cy="1938992"/>
          </a:xfrm>
          <a:prstGeom prst="rect">
            <a:avLst/>
          </a:prstGeom>
          <a:noFill/>
        </p:spPr>
        <p:txBody>
          <a:bodyPr wrap="square" rtlCol="0">
            <a:spAutoFit/>
          </a:bodyPr>
          <a:lstStyle/>
          <a:p>
            <a:r>
              <a:rPr lang="en-US" sz="2400" b="1" u="sng" dirty="0"/>
              <a:t>Code:</a:t>
            </a:r>
          </a:p>
          <a:p>
            <a:pPr marL="285750" indent="-285750">
              <a:buFont typeface="Arial" panose="020B0604020202020204" pitchFamily="34" charset="0"/>
              <a:buChar char="•"/>
            </a:pPr>
            <a:r>
              <a:rPr lang="en-US" sz="2400" dirty="0"/>
              <a:t>Written in C++</a:t>
            </a:r>
          </a:p>
          <a:p>
            <a:pPr marL="285750" indent="-285750">
              <a:buFont typeface="Arial" panose="020B0604020202020204" pitchFamily="34" charset="0"/>
              <a:buChar char="•"/>
            </a:pPr>
            <a:r>
              <a:rPr lang="en-US" sz="2400" dirty="0"/>
              <a:t>Bindings in Python, Java, </a:t>
            </a:r>
            <a:r>
              <a:rPr lang="en-US" sz="2400" dirty="0" err="1"/>
              <a:t>Matlab</a:t>
            </a:r>
            <a:endParaRPr lang="en-US" sz="2400" dirty="0"/>
          </a:p>
          <a:p>
            <a:pPr marL="285750" indent="-285750">
              <a:buFont typeface="Arial" panose="020B0604020202020204" pitchFamily="34" charset="0"/>
              <a:buChar char="•"/>
            </a:pPr>
            <a:r>
              <a:rPr lang="en-US" sz="2400" dirty="0"/>
              <a:t>CUDA support (since 2010)</a:t>
            </a:r>
          </a:p>
          <a:p>
            <a:pPr marL="285750" indent="-285750">
              <a:buFont typeface="Arial" panose="020B0604020202020204" pitchFamily="34" charset="0"/>
              <a:buChar char="•"/>
            </a:pPr>
            <a:r>
              <a:rPr lang="en-US" sz="2400" dirty="0"/>
              <a:t>Currently version 4</a:t>
            </a:r>
          </a:p>
        </p:txBody>
      </p:sp>
      <p:pic>
        <p:nvPicPr>
          <p:cNvPr id="11266" name="Picture 2">
            <a:extLst>
              <a:ext uri="{FF2B5EF4-FFF2-40B4-BE49-F238E27FC236}">
                <a16:creationId xmlns:a16="http://schemas.microsoft.com/office/drawing/2014/main" id="{000993CA-D034-356A-23FA-44358D273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7800" y="280988"/>
            <a:ext cx="22860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839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5BF0B-79BA-095B-B950-37532ABA0827}"/>
              </a:ext>
            </a:extLst>
          </p:cNvPr>
          <p:cNvSpPr>
            <a:spLocks noGrp="1"/>
          </p:cNvSpPr>
          <p:nvPr>
            <p:ph type="title"/>
          </p:nvPr>
        </p:nvSpPr>
        <p:spPr>
          <a:xfrm>
            <a:off x="572493" y="238539"/>
            <a:ext cx="11018520" cy="1434415"/>
          </a:xfrm>
        </p:spPr>
        <p:txBody>
          <a:bodyPr anchor="b">
            <a:normAutofit/>
          </a:bodyPr>
          <a:lstStyle/>
          <a:p>
            <a:r>
              <a:rPr lang="en-US" sz="5400"/>
              <a:t>Who am I?</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E933014-F0B7-A442-7B2B-04BCA92AC9AF}"/>
              </a:ext>
            </a:extLst>
          </p:cNvPr>
          <p:cNvSpPr>
            <a:spLocks noGrp="1"/>
          </p:cNvSpPr>
          <p:nvPr>
            <p:ph idx="1"/>
          </p:nvPr>
        </p:nvSpPr>
        <p:spPr>
          <a:xfrm>
            <a:off x="572493" y="2071316"/>
            <a:ext cx="6713552" cy="4119172"/>
          </a:xfrm>
        </p:spPr>
        <p:txBody>
          <a:bodyPr anchor="t">
            <a:normAutofit/>
          </a:bodyPr>
          <a:lstStyle/>
          <a:p>
            <a:pPr marL="0" indent="0">
              <a:buNone/>
            </a:pPr>
            <a:r>
              <a:rPr lang="en-US" sz="2000">
                <a:latin typeface="Aptos" panose="020B0004020202020204" pitchFamily="34" charset="0"/>
              </a:rPr>
              <a:t>Instructor:  	Ted Huppert, PhD; </a:t>
            </a:r>
          </a:p>
          <a:p>
            <a:pPr marL="0" indent="0">
              <a:buNone/>
            </a:pPr>
            <a:r>
              <a:rPr lang="en-US" sz="2000">
                <a:latin typeface="Aptos" panose="020B0004020202020204" pitchFamily="34" charset="0"/>
              </a:rPr>
              <a:t>	 	Associate Professor (ECE)</a:t>
            </a:r>
          </a:p>
          <a:p>
            <a:pPr marL="0" indent="0">
              <a:buNone/>
            </a:pPr>
            <a:endParaRPr lang="en-US" sz="2000">
              <a:latin typeface="Aptos" panose="020B0004020202020204" pitchFamily="34" charset="0"/>
            </a:endParaRPr>
          </a:p>
          <a:p>
            <a:pPr marL="0" indent="0">
              <a:buNone/>
            </a:pPr>
            <a:r>
              <a:rPr lang="en-US" sz="2000">
                <a:latin typeface="Aptos" panose="020B0004020202020204" pitchFamily="34" charset="0"/>
              </a:rPr>
              <a:t>		Dept of Radiology (2007-2019)</a:t>
            </a:r>
          </a:p>
          <a:p>
            <a:pPr marL="0" indent="0">
              <a:buNone/>
            </a:pPr>
            <a:r>
              <a:rPr lang="en-US" sz="2000">
                <a:latin typeface="Aptos" panose="020B0004020202020204" pitchFamily="34" charset="0"/>
              </a:rPr>
              <a:t>		Dept of ECE (2019-current)		</a:t>
            </a:r>
          </a:p>
          <a:p>
            <a:pPr marL="0" indent="0">
              <a:buNone/>
            </a:pPr>
            <a:endParaRPr lang="en-US" sz="2000">
              <a:latin typeface="Aptos" panose="020B0004020202020204" pitchFamily="34" charset="0"/>
            </a:endParaRPr>
          </a:p>
          <a:p>
            <a:pPr marL="0" indent="0">
              <a:buNone/>
            </a:pPr>
            <a:r>
              <a:rPr lang="en-US" sz="2000">
                <a:latin typeface="Aptos" panose="020B0004020202020204" pitchFamily="34" charset="0"/>
              </a:rPr>
              <a:t>Email:  huppert1@pitt.edu</a:t>
            </a:r>
          </a:p>
          <a:p>
            <a:pPr marL="0" indent="0">
              <a:buNone/>
            </a:pPr>
            <a:r>
              <a:rPr lang="en-US" sz="2000">
                <a:latin typeface="Aptos" panose="020B0004020202020204" pitchFamily="34" charset="0"/>
              </a:rPr>
              <a:t>Office: BEND 1238L (in 12</a:t>
            </a:r>
            <a:r>
              <a:rPr lang="en-US" sz="2000" baseline="30000">
                <a:latin typeface="Aptos" panose="020B0004020202020204" pitchFamily="34" charset="0"/>
              </a:rPr>
              <a:t>th</a:t>
            </a:r>
            <a:r>
              <a:rPr lang="en-US" sz="2000">
                <a:latin typeface="Aptos" panose="020B0004020202020204" pitchFamily="34" charset="0"/>
              </a:rPr>
              <a:t> floor ECE admin area) </a:t>
            </a:r>
          </a:p>
          <a:p>
            <a:pPr marL="0" indent="0">
              <a:buNone/>
            </a:pPr>
            <a:r>
              <a:rPr lang="en-US" sz="2000">
                <a:latin typeface="Aptos" panose="020B0004020202020204" pitchFamily="34" charset="0"/>
              </a:rPr>
              <a:t>Office hours:  M/W 3:30-4:30</a:t>
            </a:r>
          </a:p>
          <a:p>
            <a:pPr marL="0" indent="0">
              <a:buNone/>
            </a:pPr>
            <a:r>
              <a:rPr lang="en-US" sz="2000">
                <a:latin typeface="Aptos" panose="020B0004020202020204" pitchFamily="34" charset="0"/>
              </a:rPr>
              <a:t>		 </a:t>
            </a:r>
            <a:r>
              <a:rPr lang="en-US" sz="2000" kern="0">
                <a:effectLst/>
                <a:latin typeface="Aptos" panose="020B0004020202020204" pitchFamily="34" charset="0"/>
                <a:ea typeface="Times New Roman" panose="02020603050405020304" pitchFamily="18" charset="0"/>
                <a:hlinkClick r:id="rId3"/>
              </a:rPr>
              <a:t>https://calendly.com/huppert1</a:t>
            </a:r>
            <a:r>
              <a:rPr lang="en-US" sz="2000">
                <a:effectLst/>
                <a:latin typeface="Aptos" panose="020B0004020202020204" pitchFamily="34" charset="0"/>
              </a:rPr>
              <a:t> </a:t>
            </a:r>
            <a:r>
              <a:rPr lang="en-US" sz="2000">
                <a:latin typeface="Aptos" panose="020B0004020202020204" pitchFamily="34" charset="0"/>
              </a:rPr>
              <a:t> </a:t>
            </a:r>
          </a:p>
          <a:p>
            <a:pPr marL="0" indent="0">
              <a:buNone/>
            </a:pPr>
            <a:endParaRPr lang="en-US" sz="2000">
              <a:latin typeface="Aptos" panose="020B0004020202020204" pitchFamily="34" charset="0"/>
            </a:endParaRPr>
          </a:p>
        </p:txBody>
      </p:sp>
      <p:pic>
        <p:nvPicPr>
          <p:cNvPr id="4" name="Picture 3">
            <a:extLst>
              <a:ext uri="{FF2B5EF4-FFF2-40B4-BE49-F238E27FC236}">
                <a16:creationId xmlns:a16="http://schemas.microsoft.com/office/drawing/2014/main" id="{D4C20F29-F3C0-7502-EC79-FFE25FF2CF1D}"/>
              </a:ext>
            </a:extLst>
          </p:cNvPr>
          <p:cNvPicPr>
            <a:picLocks noChangeAspect="1"/>
          </p:cNvPicPr>
          <p:nvPr/>
        </p:nvPicPr>
        <p:blipFill>
          <a:blip r:embed="rId4"/>
          <a:srcRect l="3453" r="343" b="2"/>
          <a:stretch/>
        </p:blipFill>
        <p:spPr>
          <a:xfrm>
            <a:off x="7675658" y="2093976"/>
            <a:ext cx="3941064" cy="4096512"/>
          </a:xfrm>
          <a:prstGeom prst="rect">
            <a:avLst/>
          </a:prstGeom>
        </p:spPr>
      </p:pic>
    </p:spTree>
    <p:extLst>
      <p:ext uri="{BB962C8B-B14F-4D97-AF65-F5344CB8AC3E}">
        <p14:creationId xmlns:p14="http://schemas.microsoft.com/office/powerpoint/2010/main" val="4128416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5BF0B-79BA-095B-B950-37532ABA0827}"/>
              </a:ext>
            </a:extLst>
          </p:cNvPr>
          <p:cNvSpPr>
            <a:spLocks noGrp="1"/>
          </p:cNvSpPr>
          <p:nvPr>
            <p:ph type="title"/>
          </p:nvPr>
        </p:nvSpPr>
        <p:spPr>
          <a:xfrm>
            <a:off x="572493" y="238539"/>
            <a:ext cx="11018520" cy="1434415"/>
          </a:xfrm>
        </p:spPr>
        <p:txBody>
          <a:bodyPr anchor="b">
            <a:normAutofit/>
          </a:bodyPr>
          <a:lstStyle/>
          <a:p>
            <a:r>
              <a:rPr lang="en-US" sz="5400" dirty="0"/>
              <a:t>Who am I?</a:t>
            </a:r>
          </a:p>
        </p:txBody>
      </p:sp>
      <p:sp>
        <p:nvSpPr>
          <p:cNvPr id="104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E933014-F0B7-A442-7B2B-04BCA92AC9AF}"/>
              </a:ext>
            </a:extLst>
          </p:cNvPr>
          <p:cNvSpPr>
            <a:spLocks noGrp="1"/>
          </p:cNvSpPr>
          <p:nvPr>
            <p:ph idx="1"/>
          </p:nvPr>
        </p:nvSpPr>
        <p:spPr>
          <a:xfrm>
            <a:off x="572493" y="2071316"/>
            <a:ext cx="6713552" cy="4119172"/>
          </a:xfrm>
        </p:spPr>
        <p:txBody>
          <a:bodyPr anchor="t">
            <a:normAutofit/>
          </a:bodyPr>
          <a:lstStyle/>
          <a:p>
            <a:pPr marL="0" indent="0">
              <a:buNone/>
            </a:pPr>
            <a:r>
              <a:rPr lang="en-US" sz="2200" dirty="0">
                <a:latin typeface="Aptos" panose="020B0004020202020204" pitchFamily="34" charset="0"/>
              </a:rPr>
              <a:t>Teaching Instructor:  	</a:t>
            </a:r>
          </a:p>
          <a:p>
            <a:pPr marL="0" indent="0">
              <a:buNone/>
            </a:pPr>
            <a:r>
              <a:rPr lang="en-US" sz="2200" b="1" dirty="0">
                <a:latin typeface="Aptos" panose="020B0004020202020204" pitchFamily="34" charset="0"/>
              </a:rPr>
              <a:t>	Yang Du </a:t>
            </a:r>
          </a:p>
          <a:p>
            <a:pPr marL="0" indent="0">
              <a:buNone/>
            </a:pPr>
            <a:endParaRPr lang="en-US" sz="2200" b="1" dirty="0">
              <a:latin typeface="Aptos" panose="020B0004020202020204" pitchFamily="34" charset="0"/>
              <a:hlinkClick r:id="rId3"/>
            </a:endParaRPr>
          </a:p>
          <a:p>
            <a:pPr marL="0" indent="0">
              <a:buNone/>
            </a:pPr>
            <a:r>
              <a:rPr lang="en-US" sz="2200" b="1" dirty="0">
                <a:latin typeface="Aptos" panose="020B0004020202020204" pitchFamily="34" charset="0"/>
                <a:hlinkClick r:id="rId3"/>
              </a:rPr>
              <a:t>yang.du@pitt.edu</a:t>
            </a:r>
            <a:endParaRPr lang="en-US" sz="2200" b="1" dirty="0">
              <a:latin typeface="Aptos" panose="020B0004020202020204" pitchFamily="34" charset="0"/>
            </a:endParaRPr>
          </a:p>
          <a:p>
            <a:pPr marL="0" indent="0">
              <a:buNone/>
            </a:pPr>
            <a:endParaRPr lang="en-US" sz="2200" b="1" dirty="0">
              <a:latin typeface="Aptos" panose="020B0004020202020204" pitchFamily="34" charset="0"/>
            </a:endParaRPr>
          </a:p>
          <a:p>
            <a:pPr marL="0" indent="0">
              <a:buNone/>
            </a:pPr>
            <a:r>
              <a:rPr lang="en-US" sz="2200" b="1" dirty="0">
                <a:latin typeface="Aptos" panose="020B0004020202020204" pitchFamily="34" charset="0"/>
              </a:rPr>
              <a:t>Office hours by request.</a:t>
            </a:r>
          </a:p>
        </p:txBody>
      </p:sp>
    </p:spTree>
    <p:extLst>
      <p:ext uri="{BB962C8B-B14F-4D97-AF65-F5344CB8AC3E}">
        <p14:creationId xmlns:p14="http://schemas.microsoft.com/office/powerpoint/2010/main" val="355520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Functional Near-Infrared Spectroscopy ...">
            <a:extLst>
              <a:ext uri="{FF2B5EF4-FFF2-40B4-BE49-F238E27FC236}">
                <a16:creationId xmlns:a16="http://schemas.microsoft.com/office/drawing/2014/main" id="{E1DDEC9B-A3A3-AD81-FD74-5D0D54356E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57" r="1" b="5884"/>
          <a:stretch/>
        </p:blipFill>
        <p:spPr bwMode="auto">
          <a:xfrm>
            <a:off x="20" y="10"/>
            <a:ext cx="7215381"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a:noFill/>
          <a:extLst>
            <a:ext uri="{909E8E84-426E-40DD-AFC4-6F175D3DCCD1}">
              <a14:hiddenFill xmlns:a14="http://schemas.microsoft.com/office/drawing/2010/main">
                <a:solidFill>
                  <a:srgbClr val="FFFFFF"/>
                </a:solidFill>
              </a14:hiddenFill>
            </a:ext>
          </a:extLst>
        </p:spPr>
      </p:pic>
      <p:pic>
        <p:nvPicPr>
          <p:cNvPr id="2054" name="Picture 6" descr="Processing stream overview of the FreeSurfer recon-all function used to...  | Download Scientific Diagram">
            <a:extLst>
              <a:ext uri="{FF2B5EF4-FFF2-40B4-BE49-F238E27FC236}">
                <a16:creationId xmlns:a16="http://schemas.microsoft.com/office/drawing/2014/main" id="{209975CD-F47C-6304-8B11-ABBD764240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054" r="-3" b="19651"/>
          <a:stretch/>
        </p:blipFill>
        <p:spPr bwMode="auto">
          <a:xfrm>
            <a:off x="5622233" y="0"/>
            <a:ext cx="6569769" cy="3750734"/>
          </a:xfrm>
          <a:custGeom>
            <a:avLst/>
            <a:gdLst/>
            <a:ahLst/>
            <a:cxnLst/>
            <a:rect l="l" t="t" r="r" b="b"/>
            <a:pathLst>
              <a:path w="6569769" h="3750734">
                <a:moveTo>
                  <a:pt x="1738471" y="0"/>
                </a:moveTo>
                <a:lnTo>
                  <a:pt x="6569769" y="0"/>
                </a:lnTo>
                <a:lnTo>
                  <a:pt x="6569769" y="3750734"/>
                </a:lnTo>
                <a:lnTo>
                  <a:pt x="0" y="3750734"/>
                </a:lnTo>
                <a:close/>
              </a:path>
            </a:pathLst>
          </a:custGeom>
          <a:noFill/>
          <a:extLst>
            <a:ext uri="{909E8E84-426E-40DD-AFC4-6F175D3DCCD1}">
              <a14:hiddenFill xmlns:a14="http://schemas.microsoft.com/office/drawing/2010/main">
                <a:solidFill>
                  <a:srgbClr val="FFFFFF"/>
                </a:solidFill>
              </a14:hiddenFill>
            </a:ext>
          </a:extLst>
        </p:spPr>
      </p:pic>
      <p:pic>
        <p:nvPicPr>
          <p:cNvPr id="4098" name="Picture 2" descr="NIRx | fNIRS Systems | NIRS Devices">
            <a:extLst>
              <a:ext uri="{FF2B5EF4-FFF2-40B4-BE49-F238E27FC236}">
                <a16:creationId xmlns:a16="http://schemas.microsoft.com/office/drawing/2014/main" id="{22155975-D077-4B5E-968F-BF7337CA3D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089" r="-1" b="22415"/>
          <a:stretch/>
        </p:blipFill>
        <p:spPr bwMode="auto">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a:noFill/>
          <a:extLst>
            <a:ext uri="{909E8E84-426E-40DD-AFC4-6F175D3DCCD1}">
              <a14:hiddenFill xmlns:a14="http://schemas.microsoft.com/office/drawing/2010/main">
                <a:solidFill>
                  <a:srgbClr val="FFFFFF"/>
                </a:solidFill>
              </a14:hiddenFill>
            </a:ext>
          </a:extLst>
        </p:spPr>
      </p:pic>
      <p:pic>
        <p:nvPicPr>
          <p:cNvPr id="4100" name="Picture 4" descr="NIRSport2 (old) | fNIRS Systems | NIRS Devices | NIRx">
            <a:extLst>
              <a:ext uri="{FF2B5EF4-FFF2-40B4-BE49-F238E27FC236}">
                <a16:creationId xmlns:a16="http://schemas.microsoft.com/office/drawing/2014/main" id="{EAFC3727-DBE0-6E03-95A6-120278B715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959" r="1" b="50709"/>
          <a:stretch/>
        </p:blipFill>
        <p:spPr bwMode="auto">
          <a:xfrm>
            <a:off x="1" y="3106464"/>
            <a:ext cx="6209553"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DB63072-AB7D-C7D8-BB89-6C14A652E3FC}"/>
              </a:ext>
            </a:extLst>
          </p:cNvPr>
          <p:cNvSpPr/>
          <p:nvPr/>
        </p:nvSpPr>
        <p:spPr>
          <a:xfrm>
            <a:off x="-254000" y="-372533"/>
            <a:ext cx="12581468" cy="7484533"/>
          </a:xfrm>
          <a:prstGeom prst="rect">
            <a:avLst/>
          </a:prstGeom>
          <a:solidFill>
            <a:schemeClr val="bg1">
              <a:alpha val="4923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26B9C51F-9B09-EF5F-A08E-9F39DF596BD5}"/>
              </a:ext>
            </a:extLst>
          </p:cNvPr>
          <p:cNvSpPr txBox="1"/>
          <p:nvPr/>
        </p:nvSpPr>
        <p:spPr>
          <a:xfrm>
            <a:off x="-694266" y="4532164"/>
            <a:ext cx="13021734" cy="2123658"/>
          </a:xfrm>
          <a:prstGeom prst="rect">
            <a:avLst/>
          </a:prstGeom>
          <a:noFill/>
        </p:spPr>
        <p:txBody>
          <a:bodyPr wrap="square">
            <a:spAutoFit/>
          </a:bodyPr>
          <a:lstStyle/>
          <a:p>
            <a:pPr marL="0" indent="0" algn="ctr">
              <a:buNone/>
            </a:pPr>
            <a:r>
              <a:rPr lang="en-US" sz="6000" b="1" dirty="0">
                <a:solidFill>
                  <a:srgbClr val="C00000"/>
                </a:solidFill>
              </a:rPr>
              <a:t>M</a:t>
            </a:r>
            <a:r>
              <a:rPr lang="en-US" sz="6000" b="1" baseline="30000" dirty="0">
                <a:solidFill>
                  <a:srgbClr val="C00000"/>
                </a:solidFill>
              </a:rPr>
              <a:t>3</a:t>
            </a:r>
            <a:r>
              <a:rPr lang="en-US" sz="6000" b="1" dirty="0">
                <a:solidFill>
                  <a:srgbClr val="C00000"/>
                </a:solidFill>
              </a:rPr>
              <a:t>(NI)</a:t>
            </a:r>
            <a:r>
              <a:rPr lang="en-US" sz="6000" b="1" baseline="30000" dirty="0">
                <a:solidFill>
                  <a:srgbClr val="C00000"/>
                </a:solidFill>
              </a:rPr>
              <a:t>2</a:t>
            </a:r>
            <a:r>
              <a:rPr lang="en-US" sz="6000" b="1" dirty="0">
                <a:solidFill>
                  <a:srgbClr val="C00000"/>
                </a:solidFill>
              </a:rPr>
              <a:t> Lab</a:t>
            </a:r>
          </a:p>
          <a:p>
            <a:pPr marL="0" indent="0" algn="ctr">
              <a:buNone/>
            </a:pPr>
            <a:r>
              <a:rPr lang="en-US" sz="3600" b="1" dirty="0">
                <a:solidFill>
                  <a:srgbClr val="C00000"/>
                </a:solidFill>
              </a:rPr>
              <a:t>	</a:t>
            </a:r>
            <a:r>
              <a:rPr lang="en-US" sz="3600" b="1" u="sng" dirty="0">
                <a:solidFill>
                  <a:srgbClr val="C00000"/>
                </a:solidFill>
              </a:rPr>
              <a:t>M</a:t>
            </a:r>
            <a:r>
              <a:rPr lang="en-US" sz="3600" b="1" dirty="0">
                <a:solidFill>
                  <a:srgbClr val="C00000"/>
                </a:solidFill>
              </a:rPr>
              <a:t>ulti</a:t>
            </a:r>
            <a:r>
              <a:rPr lang="en-US" sz="3600" b="1" u="sng" dirty="0">
                <a:solidFill>
                  <a:srgbClr val="C00000"/>
                </a:solidFill>
              </a:rPr>
              <a:t>m</a:t>
            </a:r>
            <a:r>
              <a:rPr lang="en-US" sz="3600" b="1" dirty="0">
                <a:solidFill>
                  <a:srgbClr val="C00000"/>
                </a:solidFill>
              </a:rPr>
              <a:t>odal </a:t>
            </a:r>
            <a:r>
              <a:rPr lang="en-US" sz="3600" b="1" u="sng" dirty="0">
                <a:solidFill>
                  <a:srgbClr val="C00000"/>
                </a:solidFill>
              </a:rPr>
              <a:t>M</a:t>
            </a:r>
            <a:r>
              <a:rPr lang="en-US" sz="3600" b="1" dirty="0">
                <a:solidFill>
                  <a:srgbClr val="C00000"/>
                </a:solidFill>
              </a:rPr>
              <a:t>ethods in </a:t>
            </a:r>
            <a:r>
              <a:rPr lang="en-US" sz="3600" b="1" u="sng" dirty="0">
                <a:solidFill>
                  <a:srgbClr val="C00000"/>
                </a:solidFill>
              </a:rPr>
              <a:t>N</a:t>
            </a:r>
            <a:r>
              <a:rPr lang="en-US" sz="3600" b="1" dirty="0">
                <a:solidFill>
                  <a:srgbClr val="C00000"/>
                </a:solidFill>
              </a:rPr>
              <a:t>on</a:t>
            </a:r>
            <a:r>
              <a:rPr lang="en-US" sz="3600" b="1" u="sng" dirty="0">
                <a:solidFill>
                  <a:srgbClr val="C00000"/>
                </a:solidFill>
              </a:rPr>
              <a:t>i</a:t>
            </a:r>
            <a:r>
              <a:rPr lang="en-US" sz="3600" b="1" dirty="0">
                <a:solidFill>
                  <a:srgbClr val="C00000"/>
                </a:solidFill>
              </a:rPr>
              <a:t>nvasive </a:t>
            </a:r>
            <a:r>
              <a:rPr lang="en-US" sz="3600" b="1" u="sng" dirty="0">
                <a:solidFill>
                  <a:srgbClr val="C00000"/>
                </a:solidFill>
              </a:rPr>
              <a:t>N</a:t>
            </a:r>
            <a:r>
              <a:rPr lang="en-US" sz="3600" b="1" dirty="0">
                <a:solidFill>
                  <a:srgbClr val="C00000"/>
                </a:solidFill>
              </a:rPr>
              <a:t>euro</a:t>
            </a:r>
            <a:r>
              <a:rPr lang="en-US" sz="3600" b="1" u="sng" dirty="0">
                <a:solidFill>
                  <a:srgbClr val="C00000"/>
                </a:solidFill>
              </a:rPr>
              <a:t>i</a:t>
            </a:r>
            <a:r>
              <a:rPr lang="en-US" sz="3600" b="1" dirty="0">
                <a:solidFill>
                  <a:srgbClr val="C00000"/>
                </a:solidFill>
              </a:rPr>
              <a:t>maging Lab</a:t>
            </a:r>
          </a:p>
          <a:p>
            <a:pPr marL="0" indent="0" algn="ctr">
              <a:buNone/>
            </a:pPr>
            <a:r>
              <a:rPr lang="en-US" sz="3600" b="1" dirty="0">
                <a:solidFill>
                  <a:srgbClr val="C00000"/>
                </a:solidFill>
              </a:rPr>
              <a:t>	</a:t>
            </a:r>
            <a:r>
              <a:rPr lang="en-US" sz="3600" b="1" dirty="0">
                <a:solidFill>
                  <a:srgbClr val="C00000"/>
                </a:solidFill>
                <a:hlinkClick r:id="rId7">
                  <a:extLst>
                    <a:ext uri="{A12FA001-AC4F-418D-AE19-62706E023703}">
                      <ahyp:hlinkClr xmlns:ahyp="http://schemas.microsoft.com/office/drawing/2018/hyperlinkcolor" val="tx"/>
                    </a:ext>
                  </a:extLst>
                </a:hlinkClick>
              </a:rPr>
              <a:t>www.huppertlab.net</a:t>
            </a:r>
            <a:endParaRPr lang="en-US" sz="3600" b="1" dirty="0">
              <a:solidFill>
                <a:srgbClr val="C00000"/>
              </a:solidFill>
            </a:endParaRPr>
          </a:p>
        </p:txBody>
      </p:sp>
    </p:spTree>
    <p:extLst>
      <p:ext uri="{BB962C8B-B14F-4D97-AF65-F5344CB8AC3E}">
        <p14:creationId xmlns:p14="http://schemas.microsoft.com/office/powerpoint/2010/main" val="814073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80F35-E085-FD01-1A3C-2FFBF93B3995}"/>
              </a:ext>
            </a:extLst>
          </p:cNvPr>
          <p:cNvSpPr>
            <a:spLocks noGrp="1"/>
          </p:cNvSpPr>
          <p:nvPr>
            <p:ph type="title"/>
          </p:nvPr>
        </p:nvSpPr>
        <p:spPr/>
        <p:txBody>
          <a:bodyPr/>
          <a:lstStyle/>
          <a:p>
            <a:r>
              <a:rPr lang="en-US" dirty="0"/>
              <a:t>Organization of Course</a:t>
            </a:r>
          </a:p>
        </p:txBody>
      </p:sp>
      <p:sp>
        <p:nvSpPr>
          <p:cNvPr id="3" name="Content Placeholder 2">
            <a:extLst>
              <a:ext uri="{FF2B5EF4-FFF2-40B4-BE49-F238E27FC236}">
                <a16:creationId xmlns:a16="http://schemas.microsoft.com/office/drawing/2014/main" id="{B79D771B-E484-4845-2E85-00651BBA91A9}"/>
              </a:ext>
            </a:extLst>
          </p:cNvPr>
          <p:cNvSpPr>
            <a:spLocks noGrp="1"/>
          </p:cNvSpPr>
          <p:nvPr>
            <p:ph idx="1"/>
          </p:nvPr>
        </p:nvSpPr>
        <p:spPr/>
        <p:txBody>
          <a:bodyPr>
            <a:normAutofit fontScale="92500" lnSpcReduction="10000"/>
          </a:bodyPr>
          <a:lstStyle/>
          <a:p>
            <a:r>
              <a:rPr lang="en-US" dirty="0"/>
              <a:t>Monday &amp; Wednesday 4:30 – 5:45pm</a:t>
            </a:r>
          </a:p>
          <a:p>
            <a:r>
              <a:rPr lang="en-US" dirty="0"/>
              <a:t>1211 BEND  </a:t>
            </a:r>
          </a:p>
          <a:p>
            <a:endParaRPr lang="en-US" dirty="0"/>
          </a:p>
          <a:p>
            <a:r>
              <a:rPr lang="en-US" b="1" dirty="0"/>
              <a:t>Lectures </a:t>
            </a:r>
            <a:r>
              <a:rPr lang="en-US" dirty="0"/>
              <a:t>(PowerPoint &amp; Python Notebooks)</a:t>
            </a:r>
          </a:p>
          <a:p>
            <a:pPr lvl="1"/>
            <a:r>
              <a:rPr lang="en-US" dirty="0"/>
              <a:t>Materials will be provided on Canvas</a:t>
            </a:r>
          </a:p>
          <a:p>
            <a:pPr lvl="1"/>
            <a:r>
              <a:rPr lang="en-US" dirty="0"/>
              <a:t>No required textbook for course</a:t>
            </a:r>
          </a:p>
          <a:p>
            <a:r>
              <a:rPr lang="en-US" b="1" dirty="0"/>
              <a:t>Classwork</a:t>
            </a:r>
            <a:r>
              <a:rPr lang="en-US" dirty="0"/>
              <a:t> (60% of grade)</a:t>
            </a:r>
          </a:p>
          <a:p>
            <a:pPr lvl="1"/>
            <a:r>
              <a:rPr lang="en-US" dirty="0"/>
              <a:t>Practical examples done in Python/OpenCV</a:t>
            </a:r>
          </a:p>
          <a:p>
            <a:r>
              <a:rPr lang="en-US" b="1" dirty="0"/>
              <a:t>Semester project </a:t>
            </a:r>
            <a:r>
              <a:rPr lang="en-US" dirty="0"/>
              <a:t>(30% final; 10% peer-ratings). </a:t>
            </a:r>
          </a:p>
          <a:p>
            <a:r>
              <a:rPr lang="en-US" b="1" dirty="0"/>
              <a:t>No midterm or Final exams   </a:t>
            </a:r>
          </a:p>
        </p:txBody>
      </p:sp>
    </p:spTree>
    <p:extLst>
      <p:ext uri="{BB962C8B-B14F-4D97-AF65-F5344CB8AC3E}">
        <p14:creationId xmlns:p14="http://schemas.microsoft.com/office/powerpoint/2010/main" val="1474775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8A8E7B-AFD0-F60C-C980-19E8DEF2F855}"/>
              </a:ext>
            </a:extLst>
          </p:cNvPr>
          <p:cNvSpPr txBox="1"/>
          <p:nvPr/>
        </p:nvSpPr>
        <p:spPr>
          <a:xfrm>
            <a:off x="295656" y="355798"/>
            <a:ext cx="8915400" cy="2031325"/>
          </a:xfrm>
          <a:prstGeom prst="rect">
            <a:avLst/>
          </a:prstGeom>
          <a:noFill/>
        </p:spPr>
        <p:txBody>
          <a:bodyPr wrap="square">
            <a:spAutoFit/>
          </a:bodyPr>
          <a:lstStyle/>
          <a:p>
            <a:pPr algn="l"/>
            <a:r>
              <a:rPr lang="en-US" sz="1800" b="0" i="0" u="sng" dirty="0">
                <a:solidFill>
                  <a:srgbClr val="000000"/>
                </a:solidFill>
                <a:effectLst/>
                <a:highlight>
                  <a:srgbClr val="FFFFFF"/>
                </a:highlight>
                <a:latin typeface="Lato Extended"/>
              </a:rPr>
              <a:t>Grading Scale:</a:t>
            </a:r>
            <a:endParaRPr lang="en-US" b="0" i="0" dirty="0">
              <a:solidFill>
                <a:srgbClr val="000000"/>
              </a:solidFill>
              <a:effectLst/>
              <a:highlight>
                <a:srgbClr val="FFFFFF"/>
              </a:highlight>
              <a:latin typeface="Lato Extended"/>
            </a:endParaRPr>
          </a:p>
          <a:p>
            <a:pPr algn="l"/>
            <a:r>
              <a:rPr lang="en-US" sz="1800" b="0" i="0" dirty="0">
                <a:solidFill>
                  <a:srgbClr val="000000"/>
                </a:solidFill>
                <a:effectLst/>
                <a:highlight>
                  <a:srgbClr val="FFFFFF"/>
                </a:highlight>
                <a:latin typeface="Lato Extended"/>
              </a:rPr>
              <a:t>Homework                                         60% [12 x 10 points each]</a:t>
            </a:r>
            <a:endParaRPr lang="en-US" b="0" i="0" dirty="0">
              <a:solidFill>
                <a:srgbClr val="000000"/>
              </a:solidFill>
              <a:effectLst/>
              <a:highlight>
                <a:srgbClr val="FFFFFF"/>
              </a:highlight>
              <a:latin typeface="Lato Extended"/>
            </a:endParaRPr>
          </a:p>
          <a:p>
            <a:r>
              <a:rPr lang="en-US" sz="1800" b="0" i="0" dirty="0">
                <a:solidFill>
                  <a:srgbClr val="000000"/>
                </a:solidFill>
                <a:effectLst/>
                <a:highlight>
                  <a:srgbClr val="FFFFFF"/>
                </a:highlight>
                <a:latin typeface="Lato Extended"/>
              </a:rPr>
              <a:t>Semester Project Peer scores            </a:t>
            </a:r>
            <a:r>
              <a:rPr lang="en-US" dirty="0">
                <a:solidFill>
                  <a:srgbClr val="000000"/>
                </a:solidFill>
                <a:highlight>
                  <a:srgbClr val="FFFFFF"/>
                </a:highlight>
                <a:latin typeface="Lato Extended"/>
              </a:rPr>
              <a:t>1</a:t>
            </a:r>
            <a:r>
              <a:rPr lang="en-US" sz="1800" b="0" i="0" dirty="0">
                <a:solidFill>
                  <a:srgbClr val="000000"/>
                </a:solidFill>
                <a:effectLst/>
                <a:highlight>
                  <a:srgbClr val="FFFFFF"/>
                </a:highlight>
                <a:latin typeface="Lato Extended"/>
              </a:rPr>
              <a:t>0%  [20 pts]</a:t>
            </a:r>
            <a:endParaRPr lang="en-US" b="0" i="0" dirty="0">
              <a:solidFill>
                <a:srgbClr val="000000"/>
              </a:solidFill>
              <a:effectLst/>
              <a:highlight>
                <a:srgbClr val="FFFFFF"/>
              </a:highlight>
              <a:latin typeface="Lato Extended"/>
            </a:endParaRPr>
          </a:p>
          <a:p>
            <a:pPr algn="l"/>
            <a:r>
              <a:rPr lang="en-US" sz="1800" b="0" i="0" dirty="0">
                <a:solidFill>
                  <a:srgbClr val="000000"/>
                </a:solidFill>
                <a:effectLst/>
                <a:highlight>
                  <a:srgbClr val="FFFFFF"/>
                </a:highlight>
                <a:latin typeface="Lato Extended"/>
              </a:rPr>
              <a:t>Final Semester Project                       30% [60 pts]</a:t>
            </a:r>
            <a:endParaRPr lang="en-US" b="0" i="0" dirty="0">
              <a:solidFill>
                <a:srgbClr val="000000"/>
              </a:solidFill>
              <a:effectLst/>
              <a:highlight>
                <a:srgbClr val="FFFFFF"/>
              </a:highlight>
              <a:latin typeface="Lato Extended"/>
            </a:endParaRPr>
          </a:p>
          <a:p>
            <a:pPr algn="l"/>
            <a:r>
              <a:rPr lang="en-US" sz="1800" b="0" i="0" dirty="0">
                <a:solidFill>
                  <a:srgbClr val="000000"/>
                </a:solidFill>
                <a:effectLst/>
                <a:highlight>
                  <a:srgbClr val="FFFFFF"/>
                </a:highlight>
                <a:latin typeface="Lato Extended"/>
              </a:rPr>
              <a:t>                                                            ------------------</a:t>
            </a:r>
            <a:endParaRPr lang="en-US" b="0" i="0" dirty="0">
              <a:solidFill>
                <a:srgbClr val="000000"/>
              </a:solidFill>
              <a:effectLst/>
              <a:highlight>
                <a:srgbClr val="FFFFFF"/>
              </a:highlight>
              <a:latin typeface="Lato Extended"/>
            </a:endParaRPr>
          </a:p>
          <a:p>
            <a:pPr algn="l"/>
            <a:r>
              <a:rPr lang="en-US" sz="1800" b="0" i="0" dirty="0">
                <a:solidFill>
                  <a:srgbClr val="000000"/>
                </a:solidFill>
                <a:effectLst/>
                <a:highlight>
                  <a:srgbClr val="FFFFFF"/>
                </a:highlight>
                <a:latin typeface="Lato Extended"/>
              </a:rPr>
              <a:t>                                                            Total  200 points</a:t>
            </a:r>
            <a:endParaRPr lang="en-US" b="0" i="0" dirty="0">
              <a:solidFill>
                <a:srgbClr val="000000"/>
              </a:solidFill>
              <a:effectLst/>
              <a:highlight>
                <a:srgbClr val="FFFFFF"/>
              </a:highlight>
              <a:latin typeface="Lato Extended"/>
            </a:endParaRPr>
          </a:p>
          <a:p>
            <a:pPr algn="l"/>
            <a:r>
              <a:rPr lang="en-US" sz="1800" b="0" i="0" dirty="0">
                <a:solidFill>
                  <a:srgbClr val="000000"/>
                </a:solidFill>
                <a:effectLst/>
                <a:highlight>
                  <a:srgbClr val="FFFFFF"/>
                </a:highlight>
                <a:latin typeface="Lato Extended"/>
              </a:rPr>
              <a:t> </a:t>
            </a:r>
            <a:r>
              <a:rPr lang="en-US" b="0" i="0" dirty="0">
                <a:solidFill>
                  <a:srgbClr val="000000"/>
                </a:solidFill>
                <a:effectLst/>
                <a:highlight>
                  <a:srgbClr val="FFFFFF"/>
                </a:highlight>
                <a:latin typeface="Lato Extended"/>
              </a:rPr>
              <a:t>			</a:t>
            </a:r>
          </a:p>
        </p:txBody>
      </p:sp>
      <p:sp>
        <p:nvSpPr>
          <p:cNvPr id="3" name="TextBox 2">
            <a:extLst>
              <a:ext uri="{FF2B5EF4-FFF2-40B4-BE49-F238E27FC236}">
                <a16:creationId xmlns:a16="http://schemas.microsoft.com/office/drawing/2014/main" id="{93B40964-6641-836C-76F9-DAB9C31CA043}"/>
              </a:ext>
            </a:extLst>
          </p:cNvPr>
          <p:cNvSpPr txBox="1"/>
          <p:nvPr/>
        </p:nvSpPr>
        <p:spPr>
          <a:xfrm>
            <a:off x="295656" y="3178216"/>
            <a:ext cx="8915400" cy="2031325"/>
          </a:xfrm>
          <a:prstGeom prst="rect">
            <a:avLst/>
          </a:prstGeom>
          <a:noFill/>
        </p:spPr>
        <p:txBody>
          <a:bodyPr wrap="square">
            <a:spAutoFit/>
          </a:bodyPr>
          <a:lstStyle/>
          <a:p>
            <a:pPr algn="l"/>
            <a:r>
              <a:rPr lang="en-US" sz="1800" b="0" i="0" dirty="0">
                <a:solidFill>
                  <a:srgbClr val="000000"/>
                </a:solidFill>
                <a:effectLst/>
                <a:highlight>
                  <a:srgbClr val="FFFFFF"/>
                </a:highlight>
                <a:latin typeface="Lato Extended"/>
              </a:rPr>
              <a:t> </a:t>
            </a:r>
          </a:p>
          <a:p>
            <a:pPr algn="l"/>
            <a:r>
              <a:rPr lang="en-US" sz="1800" b="0" i="0" dirty="0">
                <a:solidFill>
                  <a:srgbClr val="000000"/>
                </a:solidFill>
                <a:effectLst/>
                <a:highlight>
                  <a:srgbClr val="FFFFFF"/>
                </a:highlight>
                <a:latin typeface="Lato Extended"/>
              </a:rPr>
              <a:t>[98 - 100) A+               [88 - 90) B+                 [78 - 80) C+                 [68 - 70) D+</a:t>
            </a:r>
            <a:endParaRPr lang="en-US" b="0" i="0" dirty="0">
              <a:solidFill>
                <a:srgbClr val="000000"/>
              </a:solidFill>
              <a:effectLst/>
              <a:highlight>
                <a:srgbClr val="FFFFFF"/>
              </a:highlight>
              <a:latin typeface="Lato Extended"/>
            </a:endParaRPr>
          </a:p>
          <a:p>
            <a:pPr algn="l"/>
            <a:r>
              <a:rPr lang="en-US" sz="1800" b="0" i="0" dirty="0">
                <a:solidFill>
                  <a:srgbClr val="000000"/>
                </a:solidFill>
                <a:effectLst/>
                <a:highlight>
                  <a:srgbClr val="FFFFFF"/>
                </a:highlight>
                <a:latin typeface="Lato Extended"/>
              </a:rPr>
              <a:t>[92 - 98)   A                  [82 - 88) B                   [72 - 78) C                   [62 - 68)  D</a:t>
            </a:r>
            <a:endParaRPr lang="en-US" b="0" i="0" dirty="0">
              <a:solidFill>
                <a:srgbClr val="000000"/>
              </a:solidFill>
              <a:effectLst/>
              <a:highlight>
                <a:srgbClr val="FFFFFF"/>
              </a:highlight>
              <a:latin typeface="Lato Extended"/>
            </a:endParaRPr>
          </a:p>
          <a:p>
            <a:pPr algn="l"/>
            <a:r>
              <a:rPr lang="en-US" sz="1800" b="0" i="0" dirty="0">
                <a:solidFill>
                  <a:srgbClr val="000000"/>
                </a:solidFill>
                <a:effectLst/>
                <a:highlight>
                  <a:srgbClr val="FFFFFF"/>
                </a:highlight>
                <a:latin typeface="Lato Extended"/>
              </a:rPr>
              <a:t>[90 - 92)   A-                [80 - 82) B-                  [70 - 72) C-                 [60 - 62)   D-</a:t>
            </a:r>
            <a:endParaRPr lang="en-US" b="0" i="0" dirty="0">
              <a:solidFill>
                <a:srgbClr val="000000"/>
              </a:solidFill>
              <a:effectLst/>
              <a:highlight>
                <a:srgbClr val="FFFFFF"/>
              </a:highlight>
              <a:latin typeface="Lato Extended"/>
            </a:endParaRPr>
          </a:p>
          <a:p>
            <a:pPr algn="l"/>
            <a:r>
              <a:rPr lang="en-US" sz="1800" b="0" i="0" dirty="0">
                <a:solidFill>
                  <a:srgbClr val="000000"/>
                </a:solidFill>
                <a:effectLst/>
                <a:highlight>
                  <a:srgbClr val="FFFFFF"/>
                </a:highlight>
                <a:latin typeface="Lato Extended"/>
              </a:rPr>
              <a:t>&lt;60: F</a:t>
            </a:r>
          </a:p>
          <a:p>
            <a:pPr algn="l"/>
            <a:endParaRPr lang="en-US" dirty="0">
              <a:solidFill>
                <a:srgbClr val="000000"/>
              </a:solidFill>
              <a:highlight>
                <a:srgbClr val="FFFFFF"/>
              </a:highlight>
              <a:latin typeface="Lato Extended"/>
            </a:endParaRPr>
          </a:p>
          <a:p>
            <a:pPr algn="l"/>
            <a:r>
              <a:rPr lang="en-US" b="0" i="0" dirty="0">
                <a:solidFill>
                  <a:srgbClr val="000000"/>
                </a:solidFill>
                <a:effectLst/>
                <a:highlight>
                  <a:srgbClr val="FFFFFF"/>
                </a:highlight>
                <a:latin typeface="Lato Extended"/>
              </a:rPr>
              <a:t>			</a:t>
            </a:r>
          </a:p>
        </p:txBody>
      </p:sp>
    </p:spTree>
    <p:extLst>
      <p:ext uri="{BB962C8B-B14F-4D97-AF65-F5344CB8AC3E}">
        <p14:creationId xmlns:p14="http://schemas.microsoft.com/office/powerpoint/2010/main" val="3777930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A1DD2F-829D-1A0C-E099-9D2666DE7CDD}"/>
              </a:ext>
            </a:extLst>
          </p:cNvPr>
          <p:cNvGraphicFramePr>
            <a:graphicFrameLocks noGrp="1"/>
          </p:cNvGraphicFramePr>
          <p:nvPr>
            <p:extLst>
              <p:ext uri="{D42A27DB-BD31-4B8C-83A1-F6EECF244321}">
                <p14:modId xmlns:p14="http://schemas.microsoft.com/office/powerpoint/2010/main" val="2562168801"/>
              </p:ext>
            </p:extLst>
          </p:nvPr>
        </p:nvGraphicFramePr>
        <p:xfrm>
          <a:off x="441434" y="1608908"/>
          <a:ext cx="11062421" cy="4254270"/>
        </p:xfrm>
        <a:graphic>
          <a:graphicData uri="http://schemas.openxmlformats.org/drawingml/2006/table">
            <a:tbl>
              <a:tblPr/>
              <a:tblGrid>
                <a:gridCol w="715660">
                  <a:extLst>
                    <a:ext uri="{9D8B030D-6E8A-4147-A177-3AD203B41FA5}">
                      <a16:colId xmlns:a16="http://schemas.microsoft.com/office/drawing/2014/main" val="2794491609"/>
                    </a:ext>
                  </a:extLst>
                </a:gridCol>
                <a:gridCol w="1570340">
                  <a:extLst>
                    <a:ext uri="{9D8B030D-6E8A-4147-A177-3AD203B41FA5}">
                      <a16:colId xmlns:a16="http://schemas.microsoft.com/office/drawing/2014/main" val="1747983715"/>
                    </a:ext>
                  </a:extLst>
                </a:gridCol>
                <a:gridCol w="3436883">
                  <a:extLst>
                    <a:ext uri="{9D8B030D-6E8A-4147-A177-3AD203B41FA5}">
                      <a16:colId xmlns:a16="http://schemas.microsoft.com/office/drawing/2014/main" val="1415124489"/>
                    </a:ext>
                  </a:extLst>
                </a:gridCol>
                <a:gridCol w="3026980">
                  <a:extLst>
                    <a:ext uri="{9D8B030D-6E8A-4147-A177-3AD203B41FA5}">
                      <a16:colId xmlns:a16="http://schemas.microsoft.com/office/drawing/2014/main" val="917873486"/>
                    </a:ext>
                  </a:extLst>
                </a:gridCol>
                <a:gridCol w="2312558">
                  <a:extLst>
                    <a:ext uri="{9D8B030D-6E8A-4147-A177-3AD203B41FA5}">
                      <a16:colId xmlns:a16="http://schemas.microsoft.com/office/drawing/2014/main" val="2083092539"/>
                    </a:ext>
                  </a:extLst>
                </a:gridCol>
              </a:tblGrid>
              <a:tr h="151505">
                <a:tc>
                  <a:txBody>
                    <a:bodyPr/>
                    <a:lstStyle/>
                    <a:p>
                      <a:r>
                        <a:rPr lang="en-US" sz="1800" b="1">
                          <a:effectLst/>
                        </a:rPr>
                        <a:t>Week</a:t>
                      </a:r>
                      <a:endParaRPr lang="en-US" sz="1800">
                        <a:effectLst/>
                      </a:endParaRPr>
                    </a:p>
                  </a:txBody>
                  <a:tcPr marL="4649" marR="4649" marT="4649" marB="4649" anchor="ctr">
                    <a:lnL>
                      <a:noFill/>
                    </a:lnL>
                    <a:lnR>
                      <a:noFill/>
                    </a:lnR>
                    <a:lnT>
                      <a:noFill/>
                    </a:lnT>
                    <a:lnB>
                      <a:noFill/>
                    </a:lnB>
                    <a:solidFill>
                      <a:srgbClr val="FFFFFF"/>
                    </a:solidFill>
                  </a:tcPr>
                </a:tc>
                <a:tc>
                  <a:txBody>
                    <a:bodyPr/>
                    <a:lstStyle/>
                    <a:p>
                      <a:r>
                        <a:rPr lang="en-US" sz="1800" b="1">
                          <a:effectLst/>
                        </a:rPr>
                        <a:t>Date</a:t>
                      </a:r>
                      <a:endParaRPr lang="en-US" sz="1800">
                        <a:effectLst/>
                      </a:endParaRPr>
                    </a:p>
                  </a:txBody>
                  <a:tcPr marL="4649" marR="4649" marT="4649" marB="4649" anchor="ctr">
                    <a:lnL>
                      <a:noFill/>
                    </a:lnL>
                    <a:lnR>
                      <a:noFill/>
                    </a:lnR>
                    <a:lnT>
                      <a:noFill/>
                    </a:lnT>
                    <a:lnB>
                      <a:noFill/>
                    </a:lnB>
                    <a:solidFill>
                      <a:srgbClr val="FFFFFF"/>
                    </a:solidFill>
                  </a:tcPr>
                </a:tc>
                <a:tc>
                  <a:txBody>
                    <a:bodyPr/>
                    <a:lstStyle/>
                    <a:p>
                      <a:r>
                        <a:rPr lang="en-US" sz="1800" b="1">
                          <a:effectLst/>
                        </a:rPr>
                        <a:t>Topic</a:t>
                      </a:r>
                      <a:endParaRPr lang="en-US" sz="1800">
                        <a:effectLst/>
                      </a:endParaRPr>
                    </a:p>
                  </a:txBody>
                  <a:tcPr marL="4649" marR="4649" marT="4649" marB="4649" anchor="ctr">
                    <a:lnL>
                      <a:noFill/>
                    </a:lnL>
                    <a:lnR>
                      <a:noFill/>
                    </a:lnR>
                    <a:lnT>
                      <a:noFill/>
                    </a:lnT>
                    <a:lnB>
                      <a:noFill/>
                    </a:lnB>
                    <a:solidFill>
                      <a:srgbClr val="FFFFFF"/>
                    </a:solidFill>
                  </a:tcPr>
                </a:tc>
                <a:tc>
                  <a:txBody>
                    <a:bodyPr/>
                    <a:lstStyle/>
                    <a:p>
                      <a:r>
                        <a:rPr lang="en-US" sz="1800" b="1" dirty="0">
                          <a:effectLst/>
                        </a:rPr>
                        <a:t>In class work</a:t>
                      </a:r>
                      <a:endParaRPr lang="en-US" sz="1800" dirty="0">
                        <a:effectLst/>
                      </a:endParaRPr>
                    </a:p>
                  </a:txBody>
                  <a:tcPr marL="4649" marR="4649" marT="4649" marB="4649" anchor="ctr">
                    <a:lnL>
                      <a:noFill/>
                    </a:lnL>
                    <a:lnR>
                      <a:noFill/>
                    </a:lnR>
                    <a:lnT>
                      <a:noFill/>
                    </a:lnT>
                    <a:lnB>
                      <a:noFill/>
                    </a:lnB>
                    <a:solidFill>
                      <a:srgbClr val="FFFFFF"/>
                    </a:solidFill>
                  </a:tcPr>
                </a:tc>
                <a:tc>
                  <a:txBody>
                    <a:bodyPr/>
                    <a:lstStyle/>
                    <a:p>
                      <a:r>
                        <a:rPr lang="en-US" sz="1800" b="1" dirty="0">
                          <a:effectLst/>
                        </a:rPr>
                        <a:t>Due date</a:t>
                      </a: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821601634"/>
                  </a:ext>
                </a:extLst>
              </a:tr>
              <a:tr h="191244">
                <a:tc>
                  <a:txBody>
                    <a:bodyPr/>
                    <a:lstStyle/>
                    <a:p>
                      <a:r>
                        <a:rPr lang="en-US" sz="1800" dirty="0">
                          <a:effectLst/>
                        </a:rPr>
                        <a:t>1</a:t>
                      </a:r>
                    </a:p>
                  </a:txBody>
                  <a:tcPr marL="4649" marR="4649" marT="4649" marB="4649" anchor="ctr">
                    <a:lnL>
                      <a:noFill/>
                    </a:lnL>
                    <a:lnR>
                      <a:noFill/>
                    </a:lnR>
                    <a:lnT>
                      <a:noFill/>
                    </a:lnT>
                    <a:lnB>
                      <a:noFill/>
                    </a:lnB>
                    <a:solidFill>
                      <a:srgbClr val="FFFFFF"/>
                    </a:solidFill>
                  </a:tcPr>
                </a:tc>
                <a:tc>
                  <a:txBody>
                    <a:bodyPr/>
                    <a:lstStyle/>
                    <a:p>
                      <a:r>
                        <a:rPr lang="en-US" sz="1800" dirty="0">
                          <a:effectLst/>
                        </a:rPr>
                        <a:t>8/25/2025</a:t>
                      </a:r>
                    </a:p>
                  </a:txBody>
                  <a:tcPr marL="4649" marR="4649" marT="4649" marB="4649" anchor="ctr">
                    <a:lnL>
                      <a:noFill/>
                    </a:lnL>
                    <a:lnR>
                      <a:noFill/>
                    </a:lnR>
                    <a:lnT>
                      <a:noFill/>
                    </a:lnT>
                    <a:lnB>
                      <a:noFill/>
                    </a:lnB>
                    <a:solidFill>
                      <a:srgbClr val="FFFFFF"/>
                    </a:solidFill>
                  </a:tcPr>
                </a:tc>
                <a:tc>
                  <a:txBody>
                    <a:bodyPr/>
                    <a:lstStyle/>
                    <a:p>
                      <a:r>
                        <a:rPr lang="en-US" sz="1800" dirty="0">
                          <a:effectLst/>
                        </a:rPr>
                        <a:t>Introduction to course</a:t>
                      </a:r>
                    </a:p>
                  </a:txBody>
                  <a:tcPr marL="4649" marR="4649" marT="4649" marB="4649" anchor="ctr">
                    <a:lnL>
                      <a:noFill/>
                    </a:lnL>
                    <a:lnR>
                      <a:noFill/>
                    </a:lnR>
                    <a:lnT>
                      <a:noFill/>
                    </a:lnT>
                    <a:lnB>
                      <a:noFill/>
                    </a:lnB>
                    <a:solidFill>
                      <a:srgbClr val="FFFFFF"/>
                    </a:solidFill>
                  </a:tcPr>
                </a:tc>
                <a:tc>
                  <a:txBody>
                    <a:bodyPr/>
                    <a:lstStyle/>
                    <a:p>
                      <a:r>
                        <a:rPr lang="en-US" sz="1800" dirty="0">
                          <a:effectLst/>
                        </a:rPr>
                        <a:t>Intro to OpenCV  (HW0)</a:t>
                      </a:r>
                    </a:p>
                  </a:txBody>
                  <a:tcPr marL="4649" marR="4649" marT="4649" marB="4649" anchor="ctr">
                    <a:lnL>
                      <a:noFill/>
                    </a:lnL>
                    <a:lnR>
                      <a:noFill/>
                    </a:lnR>
                    <a:lnT>
                      <a:noFill/>
                    </a:lnT>
                    <a:lnB>
                      <a:noFill/>
                    </a:lnB>
                    <a:solidFill>
                      <a:srgbClr val="FFFFFF"/>
                    </a:solidFill>
                  </a:tcPr>
                </a:tc>
                <a:tc>
                  <a:txBody>
                    <a:bodyPr/>
                    <a:lstStyle/>
                    <a:p>
                      <a:r>
                        <a:rPr lang="en-US" sz="1800" dirty="0">
                          <a:effectLst/>
                        </a:rPr>
                        <a:t>Due 9/1</a:t>
                      </a: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3824158272"/>
                  </a:ext>
                </a:extLst>
              </a:tr>
              <a:tr h="101831">
                <a:tc>
                  <a:txBody>
                    <a:bodyPr/>
                    <a:lstStyle/>
                    <a:p>
                      <a:r>
                        <a:rPr lang="en-US" sz="1800">
                          <a:effectLst/>
                        </a:rPr>
                        <a:t> </a:t>
                      </a:r>
                    </a:p>
                  </a:txBody>
                  <a:tcPr marL="4649" marR="4649" marT="4649" marB="4649" anchor="ctr">
                    <a:lnL>
                      <a:noFill/>
                    </a:lnL>
                    <a:lnR>
                      <a:noFill/>
                    </a:lnR>
                    <a:lnT>
                      <a:noFill/>
                    </a:lnT>
                    <a:lnB>
                      <a:noFill/>
                    </a:lnB>
                    <a:solidFill>
                      <a:srgbClr val="FFFFFF"/>
                    </a:solidFill>
                  </a:tcPr>
                </a:tc>
                <a:tc>
                  <a:txBody>
                    <a:bodyPr/>
                    <a:lstStyle/>
                    <a:p>
                      <a:r>
                        <a:rPr lang="en-US" sz="1800" dirty="0">
                          <a:effectLst/>
                        </a:rPr>
                        <a:t>8/27/2025</a:t>
                      </a:r>
                    </a:p>
                  </a:txBody>
                  <a:tcPr marL="4649" marR="4649" marT="4649" marB="4649" anchor="ctr">
                    <a:lnL>
                      <a:noFill/>
                    </a:lnL>
                    <a:lnR>
                      <a:noFill/>
                    </a:lnR>
                    <a:lnT>
                      <a:noFill/>
                    </a:lnT>
                    <a:lnB>
                      <a:noFill/>
                    </a:lnB>
                    <a:solidFill>
                      <a:srgbClr val="FFFFFF"/>
                    </a:solidFill>
                  </a:tcPr>
                </a:tc>
                <a:tc>
                  <a:txBody>
                    <a:bodyPr/>
                    <a:lstStyle/>
                    <a:p>
                      <a:r>
                        <a:rPr lang="en-US" sz="1800" dirty="0">
                          <a:effectLst/>
                        </a:rPr>
                        <a:t>Image operations</a:t>
                      </a:r>
                    </a:p>
                  </a:txBody>
                  <a:tcPr marL="4649" marR="4649" marT="4649" marB="4649" anchor="ctr">
                    <a:lnL>
                      <a:noFill/>
                    </a:lnL>
                    <a:lnR>
                      <a:noFill/>
                    </a:lnR>
                    <a:lnT>
                      <a:noFill/>
                    </a:lnT>
                    <a:lnB>
                      <a:noFill/>
                    </a:lnB>
                    <a:solidFill>
                      <a:srgbClr val="FFFFFF"/>
                    </a:solidFill>
                  </a:tcPr>
                </a:tc>
                <a:tc>
                  <a:txBody>
                    <a:bodyPr/>
                    <a:lstStyle/>
                    <a:p>
                      <a:r>
                        <a:rPr lang="en-US" sz="1800" dirty="0">
                          <a:effectLst/>
                        </a:rPr>
                        <a:t>Planning projects</a:t>
                      </a:r>
                    </a:p>
                  </a:txBody>
                  <a:tcPr marL="4649" marR="4649" marT="4649" marB="4649" anchor="ctr">
                    <a:lnL>
                      <a:noFill/>
                    </a:lnL>
                    <a:lnR>
                      <a:noFill/>
                    </a:lnR>
                    <a:lnT>
                      <a:noFill/>
                    </a:lnT>
                    <a:lnB>
                      <a:noFill/>
                    </a:lnB>
                    <a:solidFill>
                      <a:srgbClr val="FFFFFF"/>
                    </a:solidFill>
                  </a:tcPr>
                </a:tc>
                <a:tc>
                  <a:txBody>
                    <a:bodyPr/>
                    <a:lstStyle/>
                    <a:p>
                      <a:endParaRPr lang="en-US" sz="1800" dirty="0">
                        <a:effectLst/>
                      </a:endParaRP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5361792"/>
                  </a:ext>
                </a:extLst>
              </a:tr>
              <a:tr h="191244">
                <a:tc>
                  <a:txBody>
                    <a:bodyPr/>
                    <a:lstStyle/>
                    <a:p>
                      <a:r>
                        <a:rPr lang="en-US" sz="1800" dirty="0">
                          <a:effectLst/>
                        </a:rPr>
                        <a:t>2</a:t>
                      </a:r>
                    </a:p>
                  </a:txBody>
                  <a:tcPr marL="4649" marR="4649" marT="4649" marB="4649" anchor="ctr">
                    <a:lnL>
                      <a:noFill/>
                    </a:lnL>
                    <a:lnR>
                      <a:noFill/>
                    </a:lnR>
                    <a:lnT>
                      <a:noFill/>
                    </a:lnT>
                    <a:lnB>
                      <a:noFill/>
                    </a:lnB>
                    <a:solidFill>
                      <a:srgbClr val="FFFFFF"/>
                    </a:solidFill>
                  </a:tcPr>
                </a:tc>
                <a:tc>
                  <a:txBody>
                    <a:bodyPr/>
                    <a:lstStyle/>
                    <a:p>
                      <a:r>
                        <a:rPr lang="en-US" sz="1800" dirty="0">
                          <a:effectLst/>
                        </a:rPr>
                        <a:t>9/1/2025</a:t>
                      </a:r>
                    </a:p>
                  </a:txBody>
                  <a:tcPr marL="4649" marR="4649" marT="4649" marB="4649" anchor="ctr">
                    <a:lnL>
                      <a:noFill/>
                    </a:lnL>
                    <a:lnR>
                      <a:noFill/>
                    </a:lnR>
                    <a:lnT>
                      <a:noFill/>
                    </a:lnT>
                    <a:lnB>
                      <a:noFill/>
                    </a:lnB>
                    <a:solidFill>
                      <a:srgbClr val="FFFFFF"/>
                    </a:solidFill>
                  </a:tcPr>
                </a:tc>
                <a:tc>
                  <a:txBody>
                    <a:bodyPr/>
                    <a:lstStyle/>
                    <a:p>
                      <a:r>
                        <a:rPr lang="en-US" sz="1800" dirty="0">
                          <a:effectLst/>
                        </a:rPr>
                        <a:t>Labor Day [No Class]</a:t>
                      </a:r>
                    </a:p>
                  </a:txBody>
                  <a:tcPr marL="4649" marR="4649" marT="4649" marB="4649" anchor="ctr">
                    <a:lnL>
                      <a:noFill/>
                    </a:lnL>
                    <a:lnR>
                      <a:noFill/>
                    </a:lnR>
                    <a:lnT>
                      <a:noFill/>
                    </a:lnT>
                    <a:lnB>
                      <a:noFill/>
                    </a:lnB>
                    <a:solidFill>
                      <a:srgbClr val="FFFFFF"/>
                    </a:solidFill>
                  </a:tcPr>
                </a:tc>
                <a:tc>
                  <a:txBody>
                    <a:bodyPr/>
                    <a:lstStyle/>
                    <a:p>
                      <a:endParaRPr lang="en-US" sz="1800" dirty="0">
                        <a:effectLst/>
                      </a:endParaRPr>
                    </a:p>
                  </a:txBody>
                  <a:tcPr marL="4649" marR="4649" marT="4649" marB="4649" anchor="ctr">
                    <a:lnL>
                      <a:noFill/>
                    </a:lnL>
                    <a:lnR>
                      <a:noFill/>
                    </a:lnR>
                    <a:lnT>
                      <a:noFill/>
                    </a:lnT>
                    <a:lnB>
                      <a:noFill/>
                    </a:lnB>
                    <a:solidFill>
                      <a:srgbClr val="FFFFFF"/>
                    </a:solidFill>
                  </a:tcPr>
                </a:tc>
                <a:tc>
                  <a:txBody>
                    <a:bodyPr/>
                    <a:lstStyle/>
                    <a:p>
                      <a:endParaRPr lang="en-US" sz="1800" dirty="0">
                        <a:effectLst/>
                      </a:endParaRP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667319350"/>
                  </a:ext>
                </a:extLst>
              </a:tr>
              <a:tr h="191244">
                <a:tc>
                  <a:txBody>
                    <a:bodyPr/>
                    <a:lstStyle/>
                    <a:p>
                      <a:r>
                        <a:rPr lang="en-US" sz="1800">
                          <a:effectLst/>
                        </a:rPr>
                        <a:t> </a:t>
                      </a:r>
                    </a:p>
                  </a:txBody>
                  <a:tcPr marL="4649" marR="4649" marT="4649" marB="4649" anchor="ctr">
                    <a:lnL>
                      <a:noFill/>
                    </a:lnL>
                    <a:lnR>
                      <a:noFill/>
                    </a:lnR>
                    <a:lnT>
                      <a:noFill/>
                    </a:lnT>
                    <a:lnB>
                      <a:noFill/>
                    </a:lnB>
                    <a:solidFill>
                      <a:srgbClr val="FFFFFF"/>
                    </a:solidFill>
                  </a:tcPr>
                </a:tc>
                <a:tc>
                  <a:txBody>
                    <a:bodyPr/>
                    <a:lstStyle/>
                    <a:p>
                      <a:r>
                        <a:rPr lang="en-US" sz="1800" dirty="0">
                          <a:effectLst/>
                        </a:rPr>
                        <a:t>9/3/2025</a:t>
                      </a:r>
                    </a:p>
                  </a:txBody>
                  <a:tcPr marL="4649" marR="4649" marT="4649" marB="4649" anchor="ctr">
                    <a:lnL>
                      <a:noFill/>
                    </a:lnL>
                    <a:lnR>
                      <a:noFill/>
                    </a:lnR>
                    <a:lnT>
                      <a:noFill/>
                    </a:lnT>
                    <a:lnB>
                      <a:noFill/>
                    </a:lnB>
                    <a:solidFill>
                      <a:srgbClr val="FFFFFF"/>
                    </a:solidFill>
                  </a:tcPr>
                </a:tc>
                <a:tc>
                  <a:txBody>
                    <a:bodyPr/>
                    <a:lstStyle/>
                    <a:p>
                      <a:r>
                        <a:rPr lang="en-US" sz="1800" dirty="0">
                          <a:effectLst/>
                        </a:rPr>
                        <a:t>Analysis and Color spaces</a:t>
                      </a:r>
                    </a:p>
                  </a:txBody>
                  <a:tcPr marL="4649" marR="4649" marT="4649" marB="4649" anchor="ctr">
                    <a:lnL>
                      <a:noFill/>
                    </a:lnL>
                    <a:lnR>
                      <a:noFill/>
                    </a:lnR>
                    <a:lnT>
                      <a:noFill/>
                    </a:lnT>
                    <a:lnB>
                      <a:noFill/>
                    </a:lnB>
                    <a:solidFill>
                      <a:srgbClr val="FFFFFF"/>
                    </a:solidFill>
                  </a:tcPr>
                </a:tc>
                <a:tc>
                  <a:txBody>
                    <a:bodyPr/>
                    <a:lstStyle/>
                    <a:p>
                      <a:r>
                        <a:rPr lang="en-US" sz="1800" dirty="0">
                          <a:effectLst/>
                        </a:rPr>
                        <a:t>Initial project proposal</a:t>
                      </a:r>
                    </a:p>
                  </a:txBody>
                  <a:tcPr marL="4649" marR="4649" marT="4649" marB="4649" anchor="ctr">
                    <a:lnL>
                      <a:noFill/>
                    </a:lnL>
                    <a:lnR>
                      <a:noFill/>
                    </a:lnR>
                    <a:lnT>
                      <a:noFill/>
                    </a:lnT>
                    <a:lnB>
                      <a:noFill/>
                    </a:lnB>
                    <a:solidFill>
                      <a:srgbClr val="FFFFFF"/>
                    </a:solidFill>
                  </a:tcPr>
                </a:tc>
                <a:tc>
                  <a:txBody>
                    <a:bodyPr/>
                    <a:lstStyle/>
                    <a:p>
                      <a:endParaRPr lang="en-US" sz="1800" dirty="0">
                        <a:effectLst/>
                      </a:endParaRP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3945893794"/>
                  </a:ext>
                </a:extLst>
              </a:tr>
              <a:tr h="191244">
                <a:tc>
                  <a:txBody>
                    <a:bodyPr/>
                    <a:lstStyle/>
                    <a:p>
                      <a:r>
                        <a:rPr lang="en-US" sz="1800" dirty="0">
                          <a:effectLst/>
                        </a:rPr>
                        <a:t>3</a:t>
                      </a:r>
                    </a:p>
                  </a:txBody>
                  <a:tcPr marL="4649" marR="4649" marT="4649" marB="4649" anchor="ctr">
                    <a:lnL>
                      <a:noFill/>
                    </a:lnL>
                    <a:lnR>
                      <a:noFill/>
                    </a:lnR>
                    <a:lnT>
                      <a:noFill/>
                    </a:lnT>
                    <a:lnB>
                      <a:noFill/>
                    </a:lnB>
                    <a:solidFill>
                      <a:srgbClr val="FFFFFF"/>
                    </a:solidFill>
                  </a:tcPr>
                </a:tc>
                <a:tc>
                  <a:txBody>
                    <a:bodyPr/>
                    <a:lstStyle/>
                    <a:p>
                      <a:r>
                        <a:rPr lang="en-US" sz="1800" dirty="0">
                          <a:effectLst/>
                        </a:rPr>
                        <a:t>9/8/2025  </a:t>
                      </a:r>
                      <a:endParaRPr lang="en-US" sz="1800" dirty="0">
                        <a:solidFill>
                          <a:srgbClr val="C00000"/>
                        </a:solidFill>
                        <a:effectLst/>
                      </a:endParaRPr>
                    </a:p>
                  </a:txBody>
                  <a:tcPr marL="4649" marR="4649" marT="4649" marB="4649" anchor="ctr">
                    <a:lnL>
                      <a:noFill/>
                    </a:lnL>
                    <a:lnR>
                      <a:noFill/>
                    </a:lnR>
                    <a:lnT>
                      <a:noFill/>
                    </a:lnT>
                    <a:lnB>
                      <a:noFill/>
                    </a:lnB>
                    <a:solidFill>
                      <a:srgbClr val="FFFFFF"/>
                    </a:solidFill>
                  </a:tcPr>
                </a:tc>
                <a:tc>
                  <a:txBody>
                    <a:bodyPr/>
                    <a:lstStyle/>
                    <a:p>
                      <a:r>
                        <a:rPr lang="en-US" sz="1800" dirty="0">
                          <a:effectLst/>
                        </a:rPr>
                        <a:t>Image Transforms</a:t>
                      </a:r>
                    </a:p>
                  </a:txBody>
                  <a:tcPr marL="4649" marR="4649" marT="4649" marB="4649" anchor="ctr">
                    <a:lnL>
                      <a:noFill/>
                    </a:lnL>
                    <a:lnR>
                      <a:noFill/>
                    </a:lnR>
                    <a:lnT>
                      <a:noFill/>
                    </a:lnT>
                    <a:lnB>
                      <a:noFill/>
                    </a:lnB>
                    <a:solidFill>
                      <a:srgbClr val="FFFFFF"/>
                    </a:solidFill>
                  </a:tcPr>
                </a:tc>
                <a:tc>
                  <a:txBody>
                    <a:bodyPr/>
                    <a:lstStyle/>
                    <a:p>
                      <a:r>
                        <a:rPr lang="en-US" sz="1800" dirty="0">
                          <a:effectLst/>
                        </a:rPr>
                        <a:t>Python problems (HW1)</a:t>
                      </a:r>
                    </a:p>
                  </a:txBody>
                  <a:tcPr marL="4649" marR="4649" marT="4649" marB="4649" anchor="ctr">
                    <a:lnL>
                      <a:noFill/>
                    </a:lnL>
                    <a:lnR>
                      <a:noFill/>
                    </a:lnR>
                    <a:lnT>
                      <a:noFill/>
                    </a:lnT>
                    <a:lnB>
                      <a:noFill/>
                    </a:lnB>
                    <a:solidFill>
                      <a:srgbClr val="FFFFFF"/>
                    </a:solidFill>
                  </a:tcPr>
                </a:tc>
                <a:tc>
                  <a:txBody>
                    <a:bodyPr/>
                    <a:lstStyle/>
                    <a:p>
                      <a:r>
                        <a:rPr lang="en-US" sz="1800" dirty="0">
                          <a:effectLst/>
                        </a:rPr>
                        <a:t>Due 9/15</a:t>
                      </a: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3111691061"/>
                  </a:ext>
                </a:extLst>
              </a:tr>
              <a:tr h="191244">
                <a:tc>
                  <a:txBody>
                    <a:bodyPr/>
                    <a:lstStyle/>
                    <a:p>
                      <a:r>
                        <a:rPr lang="en-US" sz="1800" dirty="0">
                          <a:effectLst/>
                        </a:rPr>
                        <a:t> </a:t>
                      </a:r>
                    </a:p>
                  </a:txBody>
                  <a:tcPr marL="4649" marR="4649" marT="4649" marB="4649" anchor="ctr">
                    <a:lnL>
                      <a:noFill/>
                    </a:lnL>
                    <a:lnR>
                      <a:noFill/>
                    </a:lnR>
                    <a:lnT>
                      <a:noFill/>
                    </a:lnT>
                    <a:lnB>
                      <a:noFill/>
                    </a:lnB>
                    <a:solidFill>
                      <a:srgbClr val="FFFFFF"/>
                    </a:solidFill>
                  </a:tcPr>
                </a:tc>
                <a:tc>
                  <a:txBody>
                    <a:bodyPr/>
                    <a:lstStyle/>
                    <a:p>
                      <a:r>
                        <a:rPr lang="en-US" sz="1800" dirty="0">
                          <a:effectLst/>
                        </a:rPr>
                        <a:t>9/10/2025 </a:t>
                      </a:r>
                      <a:endParaRPr lang="en-US" sz="1800" dirty="0">
                        <a:solidFill>
                          <a:srgbClr val="C00000"/>
                        </a:solidFill>
                        <a:effectLst/>
                      </a:endParaRPr>
                    </a:p>
                  </a:txBody>
                  <a:tcPr marL="4649" marR="4649" marT="4649" marB="4649" anchor="ctr">
                    <a:lnL>
                      <a:noFill/>
                    </a:lnL>
                    <a:lnR>
                      <a:noFill/>
                    </a:lnR>
                    <a:lnT>
                      <a:noFill/>
                    </a:lnT>
                    <a:lnB>
                      <a:noFill/>
                    </a:lnB>
                    <a:solidFill>
                      <a:srgbClr val="FFFFFF"/>
                    </a:solidFill>
                  </a:tcPr>
                </a:tc>
                <a:tc>
                  <a:txBody>
                    <a:bodyPr/>
                    <a:lstStyle/>
                    <a:p>
                      <a:r>
                        <a:rPr lang="en-US" sz="1800" dirty="0">
                          <a:effectLst/>
                        </a:rPr>
                        <a:t>Spatial &amp; Frequency Filtering</a:t>
                      </a:r>
                    </a:p>
                  </a:txBody>
                  <a:tcPr marL="4649" marR="4649" marT="4649" marB="4649" anchor="ctr">
                    <a:lnL>
                      <a:noFill/>
                    </a:lnL>
                    <a:lnR>
                      <a:noFill/>
                    </a:lnR>
                    <a:lnT>
                      <a:noFill/>
                    </a:lnT>
                    <a:lnB>
                      <a:noFill/>
                    </a:lnB>
                    <a:solidFill>
                      <a:srgbClr val="FFFFFF"/>
                    </a:solidFill>
                  </a:tcPr>
                </a:tc>
                <a:tc>
                  <a:txBody>
                    <a:bodyPr/>
                    <a:lstStyle/>
                    <a:p>
                      <a:r>
                        <a:rPr lang="en-US" sz="1800" dirty="0">
                          <a:effectLst/>
                        </a:rPr>
                        <a:t>Group Project work </a:t>
                      </a:r>
                    </a:p>
                  </a:txBody>
                  <a:tcPr marL="4649" marR="4649" marT="4649" marB="4649" anchor="ctr">
                    <a:lnL>
                      <a:noFill/>
                    </a:lnL>
                    <a:lnR>
                      <a:noFill/>
                    </a:lnR>
                    <a:lnT>
                      <a:noFill/>
                    </a:lnT>
                    <a:lnB>
                      <a:noFill/>
                    </a:lnB>
                    <a:solidFill>
                      <a:srgbClr val="FFFFFF"/>
                    </a:solidFill>
                  </a:tcPr>
                </a:tc>
                <a:tc>
                  <a:txBody>
                    <a:bodyPr/>
                    <a:lstStyle/>
                    <a:p>
                      <a:r>
                        <a:rPr lang="en-US" sz="1800" dirty="0">
                          <a:effectLst/>
                        </a:rPr>
                        <a:t>White paper on project</a:t>
                      </a: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2448716580"/>
                  </a:ext>
                </a:extLst>
              </a:tr>
              <a:tr h="280658">
                <a:tc>
                  <a:txBody>
                    <a:bodyPr/>
                    <a:lstStyle/>
                    <a:p>
                      <a:r>
                        <a:rPr lang="en-US" sz="1800" dirty="0">
                          <a:effectLst/>
                        </a:rPr>
                        <a:t>4</a:t>
                      </a:r>
                    </a:p>
                  </a:txBody>
                  <a:tcPr marL="4649" marR="4649" marT="4649" marB="4649" anchor="ctr">
                    <a:lnL>
                      <a:noFill/>
                    </a:lnL>
                    <a:lnR>
                      <a:noFill/>
                    </a:lnR>
                    <a:lnT>
                      <a:noFill/>
                    </a:lnT>
                    <a:lnB>
                      <a:noFill/>
                    </a:lnB>
                    <a:solidFill>
                      <a:srgbClr val="FFFFFF"/>
                    </a:solidFill>
                  </a:tcPr>
                </a:tc>
                <a:tc>
                  <a:txBody>
                    <a:bodyPr/>
                    <a:lstStyle/>
                    <a:p>
                      <a:r>
                        <a:rPr lang="en-US" sz="1800" dirty="0">
                          <a:effectLst/>
                        </a:rPr>
                        <a:t>9/15/2025 </a:t>
                      </a:r>
                      <a:endParaRPr lang="en-US" sz="1800" dirty="0">
                        <a:solidFill>
                          <a:srgbClr val="C00000"/>
                        </a:solidFill>
                        <a:effectLst/>
                      </a:endParaRPr>
                    </a:p>
                  </a:txBody>
                  <a:tcPr marL="4649" marR="4649" marT="4649" marB="4649" anchor="ctr">
                    <a:lnL>
                      <a:noFill/>
                    </a:lnL>
                    <a:lnR>
                      <a:noFill/>
                    </a:lnR>
                    <a:lnT>
                      <a:noFill/>
                    </a:lnT>
                    <a:lnB>
                      <a:noFill/>
                    </a:lnB>
                    <a:solidFill>
                      <a:srgbClr val="FFFFFF"/>
                    </a:solidFill>
                  </a:tcPr>
                </a:tc>
                <a:tc>
                  <a:txBody>
                    <a:bodyPr/>
                    <a:lstStyle/>
                    <a:p>
                      <a:r>
                        <a:rPr lang="en-US" sz="1800" dirty="0">
                          <a:effectLst/>
                        </a:rPr>
                        <a:t>Image Restoration/Inverse filters</a:t>
                      </a:r>
                    </a:p>
                  </a:txBody>
                  <a:tcPr marL="4649" marR="4649" marT="4649" marB="4649" anchor="ctr">
                    <a:lnL>
                      <a:noFill/>
                    </a:lnL>
                    <a:lnR>
                      <a:noFill/>
                    </a:lnR>
                    <a:lnT>
                      <a:noFill/>
                    </a:lnT>
                    <a:lnB>
                      <a:noFill/>
                    </a:lnB>
                    <a:solidFill>
                      <a:srgbClr val="FFFFFF"/>
                    </a:solidFill>
                  </a:tcPr>
                </a:tc>
                <a:tc>
                  <a:txBody>
                    <a:bodyPr/>
                    <a:lstStyle/>
                    <a:p>
                      <a:r>
                        <a:rPr lang="en-US" sz="1800" dirty="0">
                          <a:effectLst/>
                        </a:rPr>
                        <a:t>Python problems (HW2)</a:t>
                      </a:r>
                    </a:p>
                  </a:txBody>
                  <a:tcPr marL="4649" marR="4649" marT="4649" marB="4649" anchor="ctr">
                    <a:lnL>
                      <a:noFill/>
                    </a:lnL>
                    <a:lnR>
                      <a:noFill/>
                    </a:lnR>
                    <a:lnT>
                      <a:noFill/>
                    </a:lnT>
                    <a:lnB>
                      <a:noFill/>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Due 9/22 </a:t>
                      </a: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2780081299"/>
                  </a:ext>
                </a:extLst>
              </a:tr>
              <a:tr h="191244">
                <a:tc>
                  <a:txBody>
                    <a:bodyPr/>
                    <a:lstStyle/>
                    <a:p>
                      <a:r>
                        <a:rPr lang="en-US" sz="1800">
                          <a:effectLst/>
                        </a:rPr>
                        <a:t> </a:t>
                      </a:r>
                    </a:p>
                  </a:txBody>
                  <a:tcPr marL="4649" marR="4649" marT="4649" marB="4649" anchor="ctr">
                    <a:lnL>
                      <a:noFill/>
                    </a:lnL>
                    <a:lnR>
                      <a:noFill/>
                    </a:lnR>
                    <a:lnT>
                      <a:noFill/>
                    </a:lnT>
                    <a:lnB>
                      <a:noFill/>
                    </a:lnB>
                    <a:solidFill>
                      <a:srgbClr val="FFFFFF"/>
                    </a:solidFill>
                  </a:tcPr>
                </a:tc>
                <a:tc>
                  <a:txBody>
                    <a:bodyPr/>
                    <a:lstStyle/>
                    <a:p>
                      <a:r>
                        <a:rPr lang="en-US" sz="1800" dirty="0">
                          <a:effectLst/>
                        </a:rPr>
                        <a:t>9/17/2025</a:t>
                      </a:r>
                    </a:p>
                  </a:txBody>
                  <a:tcPr marL="4649" marR="4649" marT="4649" marB="4649" anchor="ctr">
                    <a:lnL>
                      <a:noFill/>
                    </a:lnL>
                    <a:lnR>
                      <a:noFill/>
                    </a:lnR>
                    <a:lnT>
                      <a:noFill/>
                    </a:lnT>
                    <a:lnB>
                      <a:noFill/>
                    </a:lnB>
                    <a:solidFill>
                      <a:srgbClr val="FFFFFF"/>
                    </a:solidFill>
                  </a:tcPr>
                </a:tc>
                <a:tc>
                  <a:txBody>
                    <a:bodyPr/>
                    <a:lstStyle/>
                    <a:p>
                      <a:r>
                        <a:rPr lang="en-US" sz="1800" dirty="0">
                          <a:effectLst/>
                        </a:rPr>
                        <a:t>Edge Detection</a:t>
                      </a:r>
                    </a:p>
                  </a:txBody>
                  <a:tcPr marL="4649" marR="4649" marT="4649" marB="4649" anchor="ctr">
                    <a:lnL>
                      <a:noFill/>
                    </a:lnL>
                    <a:lnR>
                      <a:noFill/>
                    </a:lnR>
                    <a:lnT>
                      <a:noFill/>
                    </a:lnT>
                    <a:lnB>
                      <a:noFill/>
                    </a:lnB>
                    <a:solidFill>
                      <a:srgbClr val="FFFFFF"/>
                    </a:solidFill>
                  </a:tcPr>
                </a:tc>
                <a:tc>
                  <a:txBody>
                    <a:bodyPr/>
                    <a:lstStyle/>
                    <a:p>
                      <a:r>
                        <a:rPr lang="en-US" sz="1800" dirty="0">
                          <a:effectLst/>
                        </a:rPr>
                        <a:t>Group Project work</a:t>
                      </a:r>
                    </a:p>
                  </a:txBody>
                  <a:tcPr marL="4649" marR="4649" marT="4649" marB="4649" anchor="ctr">
                    <a:lnL>
                      <a:noFill/>
                    </a:lnL>
                    <a:lnR>
                      <a:noFill/>
                    </a:lnR>
                    <a:lnT>
                      <a:noFill/>
                    </a:lnT>
                    <a:lnB>
                      <a:noFill/>
                    </a:lnB>
                    <a:solidFill>
                      <a:srgbClr val="FFFFFF"/>
                    </a:solidFill>
                  </a:tcPr>
                </a:tc>
                <a:tc>
                  <a:txBody>
                    <a:bodyPr/>
                    <a:lstStyle/>
                    <a:p>
                      <a:endParaRPr lang="en-US" sz="1800" dirty="0">
                        <a:effectLst/>
                      </a:endParaRP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37833494"/>
                  </a:ext>
                </a:extLst>
              </a:tr>
              <a:tr h="191244">
                <a:tc>
                  <a:txBody>
                    <a:bodyPr/>
                    <a:lstStyle/>
                    <a:p>
                      <a:r>
                        <a:rPr lang="en-US" sz="1800">
                          <a:effectLst/>
                        </a:rPr>
                        <a:t>5</a:t>
                      </a:r>
                    </a:p>
                  </a:txBody>
                  <a:tcPr marL="4649" marR="4649" marT="4649" marB="4649" anchor="ctr">
                    <a:lnL>
                      <a:noFill/>
                    </a:lnL>
                    <a:lnR>
                      <a:noFill/>
                    </a:lnR>
                    <a:lnT>
                      <a:noFill/>
                    </a:lnT>
                    <a:lnB>
                      <a:noFill/>
                    </a:lnB>
                    <a:solidFill>
                      <a:srgbClr val="FFFFFF"/>
                    </a:solidFill>
                  </a:tcPr>
                </a:tc>
                <a:tc>
                  <a:txBody>
                    <a:bodyPr/>
                    <a:lstStyle/>
                    <a:p>
                      <a:r>
                        <a:rPr lang="en-US" sz="1800" dirty="0">
                          <a:effectLst/>
                        </a:rPr>
                        <a:t>9/22/2025</a:t>
                      </a:r>
                    </a:p>
                  </a:txBody>
                  <a:tcPr marL="4649" marR="4649" marT="4649" marB="4649" anchor="ctr">
                    <a:lnL>
                      <a:noFill/>
                    </a:lnL>
                    <a:lnR>
                      <a:noFill/>
                    </a:lnR>
                    <a:lnT>
                      <a:noFill/>
                    </a:lnT>
                    <a:lnB>
                      <a:noFill/>
                    </a:lnB>
                    <a:solidFill>
                      <a:srgbClr val="FFFFFF"/>
                    </a:solidFill>
                  </a:tcPr>
                </a:tc>
                <a:tc>
                  <a:txBody>
                    <a:bodyPr/>
                    <a:lstStyle/>
                    <a:p>
                      <a:r>
                        <a:rPr lang="en-US" sz="1800" dirty="0">
                          <a:effectLst/>
                        </a:rPr>
                        <a:t>GMM Segmentation</a:t>
                      </a:r>
                    </a:p>
                  </a:txBody>
                  <a:tcPr marL="4649" marR="4649" marT="4649" marB="4649" anchor="ctr">
                    <a:lnL>
                      <a:noFill/>
                    </a:lnL>
                    <a:lnR>
                      <a:noFill/>
                    </a:lnR>
                    <a:lnT>
                      <a:noFill/>
                    </a:lnT>
                    <a:lnB>
                      <a:noFill/>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Python problems (HW3)</a:t>
                      </a:r>
                    </a:p>
                  </a:txBody>
                  <a:tcPr marL="4649" marR="4649" marT="4649" marB="4649" anchor="ctr">
                    <a:lnL>
                      <a:noFill/>
                    </a:lnL>
                    <a:lnR>
                      <a:noFill/>
                    </a:lnR>
                    <a:lnT>
                      <a:noFill/>
                    </a:lnT>
                    <a:lnB>
                      <a:noFill/>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Due 9/29 </a:t>
                      </a: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320480187"/>
                  </a:ext>
                </a:extLst>
              </a:tr>
              <a:tr h="191244">
                <a:tc>
                  <a:txBody>
                    <a:bodyPr/>
                    <a:lstStyle/>
                    <a:p>
                      <a:r>
                        <a:rPr lang="en-US" sz="1800">
                          <a:effectLst/>
                        </a:rPr>
                        <a:t> </a:t>
                      </a:r>
                    </a:p>
                  </a:txBody>
                  <a:tcPr marL="4649" marR="4649" marT="4649" marB="4649" anchor="ctr">
                    <a:lnL>
                      <a:noFill/>
                    </a:lnL>
                    <a:lnR>
                      <a:noFill/>
                    </a:lnR>
                    <a:lnT>
                      <a:noFill/>
                    </a:lnT>
                    <a:lnB>
                      <a:noFill/>
                    </a:lnB>
                    <a:solidFill>
                      <a:srgbClr val="FFFFFF"/>
                    </a:solidFill>
                  </a:tcPr>
                </a:tc>
                <a:tc>
                  <a:txBody>
                    <a:bodyPr/>
                    <a:lstStyle/>
                    <a:p>
                      <a:r>
                        <a:rPr lang="en-US" sz="1800" dirty="0">
                          <a:effectLst/>
                        </a:rPr>
                        <a:t>9/24/2025</a:t>
                      </a:r>
                    </a:p>
                  </a:txBody>
                  <a:tcPr marL="4649" marR="4649" marT="4649" marB="4649" anchor="ctr">
                    <a:lnL>
                      <a:noFill/>
                    </a:lnL>
                    <a:lnR>
                      <a:noFill/>
                    </a:lnR>
                    <a:lnT>
                      <a:noFill/>
                    </a:lnT>
                    <a:lnB>
                      <a:noFill/>
                    </a:lnB>
                    <a:solidFill>
                      <a:srgbClr val="FFFFFF"/>
                    </a:solidFill>
                  </a:tcPr>
                </a:tc>
                <a:tc>
                  <a:txBody>
                    <a:bodyPr/>
                    <a:lstStyle/>
                    <a:p>
                      <a:r>
                        <a:rPr lang="en-US" sz="1800" dirty="0">
                          <a:effectLst/>
                        </a:rPr>
                        <a:t>Morphometric Segmentation</a:t>
                      </a:r>
                    </a:p>
                  </a:txBody>
                  <a:tcPr marL="4649" marR="4649" marT="4649" marB="4649" anchor="ctr">
                    <a:lnL>
                      <a:noFill/>
                    </a:lnL>
                    <a:lnR>
                      <a:noFill/>
                    </a:lnR>
                    <a:lnT>
                      <a:noFill/>
                    </a:lnT>
                    <a:lnB>
                      <a:noFill/>
                    </a:lnB>
                    <a:solidFill>
                      <a:srgbClr val="FFFFFF"/>
                    </a:solidFill>
                  </a:tcPr>
                </a:tc>
                <a:tc>
                  <a:txBody>
                    <a:bodyPr/>
                    <a:lstStyle/>
                    <a:p>
                      <a:r>
                        <a:rPr lang="en-US" sz="1800" dirty="0">
                          <a:effectLst/>
                        </a:rPr>
                        <a:t>Python problems (HW4)</a:t>
                      </a:r>
                    </a:p>
                  </a:txBody>
                  <a:tcPr marL="4649" marR="4649" marT="4649" marB="4649" anchor="ctr">
                    <a:lnL>
                      <a:noFill/>
                    </a:lnL>
                    <a:lnR>
                      <a:noFill/>
                    </a:lnR>
                    <a:lnT>
                      <a:noFill/>
                    </a:lnT>
                    <a:lnB>
                      <a:noFill/>
                    </a:lnB>
                    <a:solidFill>
                      <a:srgbClr val="FFFFFF"/>
                    </a:solidFill>
                  </a:tcPr>
                </a:tc>
                <a:tc>
                  <a:txBody>
                    <a:bodyPr/>
                    <a:lstStyle/>
                    <a:p>
                      <a:r>
                        <a:rPr lang="en-US" sz="1800" dirty="0">
                          <a:effectLst/>
                        </a:rPr>
                        <a:t>Due 10/1</a:t>
                      </a: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229511707"/>
                  </a:ext>
                </a:extLst>
              </a:tr>
              <a:tr h="191244">
                <a:tc>
                  <a:txBody>
                    <a:bodyPr/>
                    <a:lstStyle/>
                    <a:p>
                      <a:r>
                        <a:rPr lang="en-US" sz="1800">
                          <a:effectLst/>
                        </a:rPr>
                        <a:t>6</a:t>
                      </a:r>
                    </a:p>
                  </a:txBody>
                  <a:tcPr marL="4649" marR="4649" marT="4649" marB="4649" anchor="ctr">
                    <a:lnL>
                      <a:noFill/>
                    </a:lnL>
                    <a:lnR>
                      <a:noFill/>
                    </a:lnR>
                    <a:lnT>
                      <a:noFill/>
                    </a:lnT>
                    <a:lnB>
                      <a:noFill/>
                    </a:lnB>
                    <a:solidFill>
                      <a:srgbClr val="FFFFFF"/>
                    </a:solidFill>
                  </a:tcPr>
                </a:tc>
                <a:tc>
                  <a:txBody>
                    <a:bodyPr/>
                    <a:lstStyle/>
                    <a:p>
                      <a:r>
                        <a:rPr lang="en-US" sz="1800" dirty="0">
                          <a:effectLst/>
                        </a:rPr>
                        <a:t>9/29/2025</a:t>
                      </a:r>
                    </a:p>
                  </a:txBody>
                  <a:tcPr marL="4649" marR="4649" marT="4649" marB="4649" anchor="ctr">
                    <a:lnL>
                      <a:noFill/>
                    </a:lnL>
                    <a:lnR>
                      <a:noFill/>
                    </a:lnR>
                    <a:lnT>
                      <a:noFill/>
                    </a:lnT>
                    <a:lnB>
                      <a:noFill/>
                    </a:lnB>
                    <a:solidFill>
                      <a:srgbClr val="FFFFFF"/>
                    </a:solidFill>
                  </a:tcPr>
                </a:tc>
                <a:tc>
                  <a:txBody>
                    <a:bodyPr/>
                    <a:lstStyle/>
                    <a:p>
                      <a:r>
                        <a:rPr lang="en-US" sz="1800">
                          <a:effectLst/>
                        </a:rPr>
                        <a:t>Image Feature Detection</a:t>
                      </a:r>
                    </a:p>
                  </a:txBody>
                  <a:tcPr marL="4649" marR="4649" marT="4649" marB="4649" anchor="ctr">
                    <a:lnL>
                      <a:noFill/>
                    </a:lnL>
                    <a:lnR>
                      <a:noFill/>
                    </a:lnR>
                    <a:lnT>
                      <a:noFill/>
                    </a:lnT>
                    <a:lnB>
                      <a:noFill/>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Group Project work </a:t>
                      </a:r>
                    </a:p>
                  </a:txBody>
                  <a:tcPr marL="4649" marR="4649" marT="4649" marB="4649" anchor="ctr">
                    <a:lnL>
                      <a:noFill/>
                    </a:lnL>
                    <a:lnR>
                      <a:noFill/>
                    </a:lnR>
                    <a:lnT>
                      <a:noFill/>
                    </a:lnT>
                    <a:lnB>
                      <a:noFill/>
                    </a:lnB>
                    <a:solidFill>
                      <a:srgbClr val="FFFFFF"/>
                    </a:solidFill>
                  </a:tcPr>
                </a:tc>
                <a:tc>
                  <a:txBody>
                    <a:bodyPr/>
                    <a:lstStyle/>
                    <a:p>
                      <a:endParaRPr lang="en-US" sz="1800" dirty="0">
                        <a:effectLst/>
                      </a:endParaRP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139372814"/>
                  </a:ext>
                </a:extLst>
              </a:tr>
              <a:tr h="191244">
                <a:tc>
                  <a:txBody>
                    <a:bodyPr/>
                    <a:lstStyle/>
                    <a:p>
                      <a:r>
                        <a:rPr lang="en-US" sz="1800">
                          <a:effectLst/>
                        </a:rPr>
                        <a:t> </a:t>
                      </a:r>
                    </a:p>
                  </a:txBody>
                  <a:tcPr marL="4649" marR="4649" marT="4649" marB="4649" anchor="ctr">
                    <a:lnL>
                      <a:noFill/>
                    </a:lnL>
                    <a:lnR>
                      <a:noFill/>
                    </a:lnR>
                    <a:lnT>
                      <a:noFill/>
                    </a:lnT>
                    <a:lnB>
                      <a:noFill/>
                    </a:lnB>
                    <a:solidFill>
                      <a:srgbClr val="FFFFFF"/>
                    </a:solidFill>
                  </a:tcPr>
                </a:tc>
                <a:tc>
                  <a:txBody>
                    <a:bodyPr/>
                    <a:lstStyle/>
                    <a:p>
                      <a:r>
                        <a:rPr lang="en-US" sz="1800" dirty="0">
                          <a:effectLst/>
                        </a:rPr>
                        <a:t>10/1/2025</a:t>
                      </a:r>
                    </a:p>
                  </a:txBody>
                  <a:tcPr marL="4649" marR="4649" marT="4649" marB="4649" anchor="ctr">
                    <a:lnL>
                      <a:noFill/>
                    </a:lnL>
                    <a:lnR>
                      <a:noFill/>
                    </a:lnR>
                    <a:lnT>
                      <a:noFill/>
                    </a:lnT>
                    <a:lnB>
                      <a:noFill/>
                    </a:lnB>
                    <a:solidFill>
                      <a:srgbClr val="FFFFFF"/>
                    </a:solidFill>
                  </a:tcPr>
                </a:tc>
                <a:tc>
                  <a:txBody>
                    <a:bodyPr/>
                    <a:lstStyle/>
                    <a:p>
                      <a:r>
                        <a:rPr lang="en-US" sz="1800">
                          <a:effectLst/>
                        </a:rPr>
                        <a:t>Registration &amp; Homography</a:t>
                      </a:r>
                    </a:p>
                  </a:txBody>
                  <a:tcPr marL="4649" marR="4649" marT="4649" marB="4649" anchor="ctr">
                    <a:lnL>
                      <a:noFill/>
                    </a:lnL>
                    <a:lnR>
                      <a:noFill/>
                    </a:lnR>
                    <a:lnT>
                      <a:noFill/>
                    </a:lnT>
                    <a:lnB>
                      <a:noFill/>
                    </a:lnB>
                    <a:solidFill>
                      <a:srgbClr val="FFFFFF"/>
                    </a:solidFill>
                  </a:tcPr>
                </a:tc>
                <a:tc>
                  <a:txBody>
                    <a:bodyPr/>
                    <a:lstStyle/>
                    <a:p>
                      <a:r>
                        <a:rPr lang="en-US" sz="1800" dirty="0">
                          <a:effectLst/>
                        </a:rPr>
                        <a:t>Python problems  (HW5)</a:t>
                      </a:r>
                    </a:p>
                  </a:txBody>
                  <a:tcPr marL="4649" marR="4649" marT="4649" marB="4649" anchor="ctr">
                    <a:lnL>
                      <a:noFill/>
                    </a:lnL>
                    <a:lnR>
                      <a:noFill/>
                    </a:lnR>
                    <a:lnT>
                      <a:noFill/>
                    </a:lnT>
                    <a:lnB>
                      <a:noFill/>
                    </a:lnB>
                    <a:solidFill>
                      <a:srgbClr val="FFFFFF"/>
                    </a:solidFill>
                  </a:tcPr>
                </a:tc>
                <a:tc>
                  <a:txBody>
                    <a:bodyPr/>
                    <a:lstStyle/>
                    <a:p>
                      <a:r>
                        <a:rPr lang="en-US" sz="1800" dirty="0">
                          <a:effectLst/>
                        </a:rPr>
                        <a:t>Due 10/8</a:t>
                      </a: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268053897"/>
                  </a:ext>
                </a:extLst>
              </a:tr>
              <a:tr h="191244">
                <a:tc>
                  <a:txBody>
                    <a:bodyPr/>
                    <a:lstStyle/>
                    <a:p>
                      <a:r>
                        <a:rPr lang="en-US" sz="1800">
                          <a:effectLst/>
                        </a:rPr>
                        <a:t>7</a:t>
                      </a:r>
                    </a:p>
                  </a:txBody>
                  <a:tcPr marL="4649" marR="4649" marT="4649" marB="4649" anchor="ctr">
                    <a:lnL>
                      <a:noFill/>
                    </a:lnL>
                    <a:lnR>
                      <a:noFill/>
                    </a:lnR>
                    <a:lnT>
                      <a:noFill/>
                    </a:lnT>
                    <a:lnB>
                      <a:noFill/>
                    </a:lnB>
                    <a:solidFill>
                      <a:srgbClr val="FFFFFF"/>
                    </a:solidFill>
                  </a:tcPr>
                </a:tc>
                <a:tc>
                  <a:txBody>
                    <a:bodyPr/>
                    <a:lstStyle/>
                    <a:p>
                      <a:r>
                        <a:rPr lang="en-US" sz="1800" dirty="0">
                          <a:effectLst/>
                        </a:rPr>
                        <a:t>10/6/2025</a:t>
                      </a:r>
                    </a:p>
                  </a:txBody>
                  <a:tcPr marL="4649" marR="4649" marT="4649" marB="4649" anchor="ctr">
                    <a:lnL>
                      <a:noFill/>
                    </a:lnL>
                    <a:lnR>
                      <a:noFill/>
                    </a:lnR>
                    <a:lnT>
                      <a:noFill/>
                    </a:lnT>
                    <a:lnB>
                      <a:noFill/>
                    </a:lnB>
                    <a:solidFill>
                      <a:srgbClr val="FFFFFF"/>
                    </a:solidFill>
                  </a:tcPr>
                </a:tc>
                <a:tc>
                  <a:txBody>
                    <a:bodyPr/>
                    <a:lstStyle/>
                    <a:p>
                      <a:r>
                        <a:rPr lang="en-US" sz="1800" dirty="0">
                          <a:effectLst/>
                        </a:rPr>
                        <a:t>Computational Photography</a:t>
                      </a:r>
                    </a:p>
                  </a:txBody>
                  <a:tcPr marL="4649" marR="4649" marT="4649" marB="4649" anchor="ctr">
                    <a:lnL>
                      <a:noFill/>
                    </a:lnL>
                    <a:lnR>
                      <a:noFill/>
                    </a:lnR>
                    <a:lnT>
                      <a:noFill/>
                    </a:lnT>
                    <a:lnB>
                      <a:noFill/>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Python problems (HW6)</a:t>
                      </a:r>
                    </a:p>
                  </a:txBody>
                  <a:tcPr marL="4649" marR="4649" marT="4649" marB="4649" anchor="ctr">
                    <a:lnL>
                      <a:noFill/>
                    </a:lnL>
                    <a:lnR>
                      <a:noFill/>
                    </a:lnR>
                    <a:lnT>
                      <a:noFill/>
                    </a:lnT>
                    <a:lnB>
                      <a:noFill/>
                    </a:lnB>
                    <a:solidFill>
                      <a:srgbClr val="FFFFFF"/>
                    </a:solidFill>
                  </a:tcPr>
                </a:tc>
                <a:tc>
                  <a:txBody>
                    <a:bodyPr/>
                    <a:lstStyle/>
                    <a:p>
                      <a:r>
                        <a:rPr lang="en-US" sz="1800" dirty="0">
                          <a:effectLst/>
                        </a:rPr>
                        <a:t>Due 10/15</a:t>
                      </a: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1286783435"/>
                  </a:ext>
                </a:extLst>
              </a:tr>
              <a:tr h="191244">
                <a:tc>
                  <a:txBody>
                    <a:bodyPr/>
                    <a:lstStyle/>
                    <a:p>
                      <a:r>
                        <a:rPr lang="en-US" sz="1800">
                          <a:effectLst/>
                        </a:rPr>
                        <a:t> </a:t>
                      </a:r>
                    </a:p>
                  </a:txBody>
                  <a:tcPr marL="4649" marR="4649" marT="4649" marB="4649" anchor="ctr">
                    <a:lnL>
                      <a:noFill/>
                    </a:lnL>
                    <a:lnR>
                      <a:noFill/>
                    </a:lnR>
                    <a:lnT>
                      <a:noFill/>
                    </a:lnT>
                    <a:lnB>
                      <a:noFill/>
                    </a:lnB>
                    <a:solidFill>
                      <a:srgbClr val="FFFFFF"/>
                    </a:solidFill>
                  </a:tcPr>
                </a:tc>
                <a:tc>
                  <a:txBody>
                    <a:bodyPr/>
                    <a:lstStyle/>
                    <a:p>
                      <a:r>
                        <a:rPr lang="en-US" sz="1800" dirty="0">
                          <a:effectLst/>
                        </a:rPr>
                        <a:t>10/8/2025</a:t>
                      </a:r>
                    </a:p>
                  </a:txBody>
                  <a:tcPr marL="4649" marR="4649" marT="4649" marB="4649" anchor="ctr">
                    <a:lnL>
                      <a:noFill/>
                    </a:lnL>
                    <a:lnR>
                      <a:noFill/>
                    </a:lnR>
                    <a:lnT>
                      <a:noFill/>
                    </a:lnT>
                    <a:lnB>
                      <a:noFill/>
                    </a:lnB>
                    <a:solidFill>
                      <a:srgbClr val="FFFFFF"/>
                    </a:solidFill>
                  </a:tcPr>
                </a:tc>
                <a:tc>
                  <a:txBody>
                    <a:bodyPr/>
                    <a:lstStyle/>
                    <a:p>
                      <a:r>
                        <a:rPr lang="en-US" sz="1800" dirty="0">
                          <a:effectLst/>
                        </a:rPr>
                        <a:t>Inpainting</a:t>
                      </a:r>
                    </a:p>
                  </a:txBody>
                  <a:tcPr marL="4649" marR="4649" marT="4649" marB="4649" anchor="ctr">
                    <a:lnL>
                      <a:noFill/>
                    </a:lnL>
                    <a:lnR>
                      <a:noFill/>
                    </a:lnR>
                    <a:lnT>
                      <a:noFill/>
                    </a:lnT>
                    <a:lnB>
                      <a:noFill/>
                    </a:lnB>
                    <a:solidFill>
                      <a:srgbClr val="FFFFFF"/>
                    </a:solidFill>
                  </a:tcPr>
                </a:tc>
                <a:tc>
                  <a:txBody>
                    <a:bodyPr/>
                    <a:lstStyle/>
                    <a:p>
                      <a:r>
                        <a:rPr lang="en-US" sz="1800" dirty="0">
                          <a:effectLst/>
                        </a:rPr>
                        <a:t>Mid project assessment</a:t>
                      </a:r>
                    </a:p>
                  </a:txBody>
                  <a:tcPr marL="4649" marR="4649" marT="4649" marB="4649" anchor="ctr">
                    <a:lnL>
                      <a:noFill/>
                    </a:lnL>
                    <a:lnR>
                      <a:noFill/>
                    </a:lnR>
                    <a:lnT>
                      <a:noFill/>
                    </a:lnT>
                    <a:lnB>
                      <a:noFill/>
                    </a:lnB>
                    <a:solidFill>
                      <a:srgbClr val="FFFFFF"/>
                    </a:solidFill>
                  </a:tcPr>
                </a:tc>
                <a:tc>
                  <a:txBody>
                    <a:bodyPr/>
                    <a:lstStyle/>
                    <a:p>
                      <a:r>
                        <a:rPr lang="en-US" sz="1800" dirty="0">
                          <a:effectLst/>
                        </a:rPr>
                        <a:t>Group ratings</a:t>
                      </a:r>
                    </a:p>
                  </a:txBody>
                  <a:tcPr marL="4649" marR="4649" marT="4649" marB="4649" anchor="ctr">
                    <a:lnL>
                      <a:noFill/>
                    </a:lnL>
                    <a:lnR>
                      <a:noFill/>
                    </a:lnR>
                    <a:lnT>
                      <a:noFill/>
                    </a:lnT>
                    <a:lnB>
                      <a:noFill/>
                    </a:lnB>
                    <a:solidFill>
                      <a:srgbClr val="FFFFFF"/>
                    </a:solidFill>
                  </a:tcPr>
                </a:tc>
                <a:extLst>
                  <a:ext uri="{0D108BD9-81ED-4DB2-BD59-A6C34878D82A}">
                    <a16:rowId xmlns:a16="http://schemas.microsoft.com/office/drawing/2014/main" val="688509921"/>
                  </a:ext>
                </a:extLst>
              </a:tr>
            </a:tbl>
          </a:graphicData>
        </a:graphic>
      </p:graphicFrame>
      <p:sp>
        <p:nvSpPr>
          <p:cNvPr id="7" name="Title 1">
            <a:extLst>
              <a:ext uri="{FF2B5EF4-FFF2-40B4-BE49-F238E27FC236}">
                <a16:creationId xmlns:a16="http://schemas.microsoft.com/office/drawing/2014/main" id="{116F40BB-A52A-CAE7-E132-D6080FB00DDF}"/>
              </a:ext>
            </a:extLst>
          </p:cNvPr>
          <p:cNvSpPr>
            <a:spLocks noGrp="1"/>
          </p:cNvSpPr>
          <p:nvPr>
            <p:ph type="title"/>
          </p:nvPr>
        </p:nvSpPr>
        <p:spPr>
          <a:xfrm>
            <a:off x="838200" y="4616"/>
            <a:ext cx="10515600" cy="1325563"/>
          </a:xfrm>
        </p:spPr>
        <p:txBody>
          <a:bodyPr/>
          <a:lstStyle/>
          <a:p>
            <a:r>
              <a:rPr lang="en-US" b="1" dirty="0"/>
              <a:t>Syllabus</a:t>
            </a:r>
          </a:p>
        </p:txBody>
      </p:sp>
    </p:spTree>
    <p:extLst>
      <p:ext uri="{BB962C8B-B14F-4D97-AF65-F5344CB8AC3E}">
        <p14:creationId xmlns:p14="http://schemas.microsoft.com/office/powerpoint/2010/main" val="1206168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2392</TotalTime>
  <Words>2620</Words>
  <Application>Microsoft Macintosh PowerPoint</Application>
  <PresentationFormat>Widescreen</PresentationFormat>
  <Paragraphs>505</Paragraphs>
  <Slides>36</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Aptos</vt:lpstr>
      <vt:lpstr>Aptos Display</vt:lpstr>
      <vt:lpstr>Arial</vt:lpstr>
      <vt:lpstr>Calibri</vt:lpstr>
      <vt:lpstr>Lato Extended</vt:lpstr>
      <vt:lpstr>Palatino</vt:lpstr>
      <vt:lpstr>Wingdings</vt:lpstr>
      <vt:lpstr>Office Theme</vt:lpstr>
      <vt:lpstr> ECE 1390/2390 Image Processing  and  Computer Vision</vt:lpstr>
      <vt:lpstr>About this course</vt:lpstr>
      <vt:lpstr>About this course</vt:lpstr>
      <vt:lpstr>Who am I?</vt:lpstr>
      <vt:lpstr>Who am I?</vt:lpstr>
      <vt:lpstr>PowerPoint Presentation</vt:lpstr>
      <vt:lpstr>Organization of Course</vt:lpstr>
      <vt:lpstr>PowerPoint Presentation</vt:lpstr>
      <vt:lpstr>Syllabus</vt:lpstr>
      <vt:lpstr>Syllabus</vt:lpstr>
      <vt:lpstr>Semester Project</vt:lpstr>
      <vt:lpstr>PowerPoint Presentation</vt:lpstr>
      <vt:lpstr>PowerPoint Presentation</vt:lpstr>
      <vt:lpstr>PowerPoint Presentation</vt:lpstr>
      <vt:lpstr>PowerPoint Presentation</vt:lpstr>
      <vt:lpstr>PowerPoint Presentation</vt:lpstr>
      <vt:lpstr>Project “Investor” Pitch (Due 9/3/2025)</vt:lpstr>
      <vt:lpstr>Project White page (Due 9/10/2024)</vt:lpstr>
      <vt:lpstr>PowerPoint Presentation</vt:lpstr>
      <vt:lpstr>Frequently asked questions</vt:lpstr>
      <vt:lpstr>Frequently asked questions</vt:lpstr>
      <vt:lpstr>Frequently asked questions</vt:lpstr>
      <vt:lpstr>Side note on licenses*</vt:lpstr>
      <vt:lpstr>Questions?</vt:lpstr>
      <vt:lpstr>Types of Images</vt:lpstr>
      <vt:lpstr>Types of Images</vt:lpstr>
      <vt:lpstr>PowerPoint Presentation</vt:lpstr>
      <vt:lpstr>PowerPoint Presentation</vt:lpstr>
      <vt:lpstr>PowerPoint Presentation</vt:lpstr>
      <vt:lpstr>PowerPoint Presentation</vt:lpstr>
      <vt:lpstr>PowerPoint Presentation</vt:lpstr>
      <vt:lpstr>PowerPoint Presentation</vt:lpstr>
      <vt:lpstr>Raster images  -Use pixels.  -Lose information when        resizing/zooming    -E.g.   JPEG, PNG, TIFF   </vt:lpstr>
      <vt:lpstr>Vector images  -Define the image using  piecewise formulas.  -Lossless when        resizing/zooming  -Converted to raster for  display    -E.g.   SVG, EPS, PDF, AI, PSD </vt:lpstr>
      <vt:lpstr>PowerPoint Presentation</vt:lpstr>
      <vt:lpstr>OpenCV (https://opencv.org/)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University of Pittsburgh University of Pittsburgh</dc:creator>
  <cp:lastModifiedBy>Huppert, Theodore J</cp:lastModifiedBy>
  <cp:revision>26</cp:revision>
  <dcterms:created xsi:type="dcterms:W3CDTF">2024-07-14T13:25:54Z</dcterms:created>
  <dcterms:modified xsi:type="dcterms:W3CDTF">2025-08-24T17:06:52Z</dcterms:modified>
</cp:coreProperties>
</file>